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8" r:id="rId2"/>
    <p:sldId id="259" r:id="rId3"/>
    <p:sldId id="257" r:id="rId4"/>
    <p:sldId id="275" r:id="rId5"/>
    <p:sldId id="286" r:id="rId6"/>
    <p:sldId id="287" r:id="rId7"/>
    <p:sldId id="277" r:id="rId8"/>
    <p:sldId id="278" r:id="rId9"/>
    <p:sldId id="288" r:id="rId10"/>
    <p:sldId id="279" r:id="rId11"/>
    <p:sldId id="290" r:id="rId12"/>
    <p:sldId id="276" r:id="rId13"/>
    <p:sldId id="291" r:id="rId14"/>
    <p:sldId id="293" r:id="rId15"/>
    <p:sldId id="294" r:id="rId16"/>
    <p:sldId id="295" r:id="rId17"/>
    <p:sldId id="296" r:id="rId18"/>
    <p:sldId id="297" r:id="rId19"/>
    <p:sldId id="300" r:id="rId20"/>
    <p:sldId id="301" r:id="rId21"/>
    <p:sldId id="302" r:id="rId22"/>
    <p:sldId id="260" r:id="rId23"/>
    <p:sldId id="289" r:id="rId24"/>
    <p:sldId id="283" r:id="rId25"/>
    <p:sldId id="284" r:id="rId26"/>
    <p:sldId id="292" r:id="rId27"/>
    <p:sldId id="272" r:id="rId28"/>
    <p:sldId id="282" r:id="rId29"/>
    <p:sldId id="298" r:id="rId30"/>
    <p:sldId id="299" r:id="rId31"/>
    <p:sldId id="271" r:id="rId32"/>
    <p:sldId id="303" r:id="rId33"/>
    <p:sldId id="304" r:id="rId34"/>
    <p:sldId id="305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4A7B"/>
    <a:srgbClr val="E36C0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8223" autoAdjust="0"/>
  </p:normalViewPr>
  <p:slideViewPr>
    <p:cSldViewPr snapToGrid="0">
      <p:cViewPr varScale="1">
        <p:scale>
          <a:sx n="80" d="100"/>
          <a:sy n="80" d="100"/>
        </p:scale>
        <p:origin x="64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  <a:endParaRPr lang="en-GB" sz="20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A, C and D are right; and statement B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75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ionising radiation does not make objects radioactive.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beta particles are radioactive; when radioactive substances decay they disappear; and radiation is conserved and can be transferred from one material to another.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materials emit radioactive particles; or beta particles are radioactive.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materials emit radiation, beta particles are (ionising) 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how the ionising power of each ionising radiation affects its properties.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radiation bounces off (the surface) of a material rather than being absorbed within it; and the effect of an ionising radiation depends on its intensity and not its ionising power.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particles are stopped.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radiation is absorbed.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84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692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how the ionising power of each ionising radiation affects its properties.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radiation bounces off (the surface) of a material rather than being absorbed within it; and the effect of an ionising radiation depends on its intensity and not its ionising power.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particles are stopped.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radiation is absorbed.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radioactive contamination and how it differs from irradiation.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radiation, radioactivity and radioactive particles are interchangeable terms; materials exposed to ionising radiation become radioactive; and radiation is conserved and can be transferred to materials to make them radioactive.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beta-particles or gamma radiation are radioactive.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particles can decay and produce ionising radiation, such as beta-particles or gamma 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of a barrel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Mostafa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Elturkey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Pixabay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endParaRPr lang="en-GB" sz="1200" b="0" i="1" baseline="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1665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941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what happens when radiation causes ionisation.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beta particles are radioactive; and electrons are knocked off by beta particles only when there is a physical collision.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 particles collide with outer electrons.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 particles push outer electrons off atoms or groups of atoms.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845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09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ionising radiation does not make objects radioactive.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beta particles are radioactive; when radioactive substances decay they disappear; and radiation is conserved and can be transferred from one material to another.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materials emit radioactive particles; or beta particles are radioactive.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materials emit radiation, beta particles are (ionising) 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dirty="0"/>
              <a:t>Photo of strawberries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 Beverly Buckley from Pixabay.</a:t>
            </a:r>
            <a:endParaRPr lang="en-GB" u="none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Wiktoria, Xavier, Yusuf and Zaynab are right, and Vincent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813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how the ionising power of each ionising radiation affects its properties.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radiation bounces off (the surface) of a material rather than being absorbed within it; and the effect of an ionising radiation depends on its intensity and not its ionising power.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particles are stopped.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radiation is absorbed.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1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the difference between radioactive particles and radiation.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alpha or beta particles are radioactive; gamma radiation is radioactive; and radiation is contained by a radioactive substance, causes the substance to be radioactive and can transfer radioactivity to other places.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a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source emits radioactive particles.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radioactive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 emits radiation (or </a:t>
            </a:r>
            <a:r>
              <a:rPr lang="en-GB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ionising radiation).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There will be no noticeable change in the count rate.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5610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radioactive contamination and how it differs from irradiation.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radiation, radioactivity and radioactive particles are interchangeable terms; materials exposed to ionising radiation become radioactive; and radiation is conserved and can be transferred to materials to make them radioactive.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area is contaminated with nuclear radiation.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area is contaminated with radioactive particles / material.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image is a work of a United States Department of Energy employee, made as part of that person's official duties.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Drew, Ffion and Gracie are right; and Erin and Henry </a:t>
            </a:r>
            <a:r>
              <a:rPr lang="en-GB" sz="1200" b="0" i="0" baseline="0">
                <a:solidFill>
                  <a:schemeClr val="tx1"/>
                </a:solidFill>
              </a:rPr>
              <a:t>are wrong.</a:t>
            </a:r>
            <a:endParaRPr lang="en-GB" sz="1200" b="0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81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/>
              <a:t>Answers are revealed by clicking on the mouse.</a:t>
            </a: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97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/>
              <a:t>Answers are revealed by clicking on the mouse.</a:t>
            </a: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153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the difference between radioactive particles and radiation.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alpha particles are radioactive; radiation is contained by a radioactive substance, causes the substance to be radioactive and can transfer radioactivity to other places; and alpha particles can make atoms radioactive.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materials emit radioactive particles; or alpha particles are radioactive.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materials emit radiation, alpha particles are (ionising) 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35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080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what happens when radiation causes ionisation.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alpha particles are radioactive; and electrons are knocked off by alpha particles only when there is a physical collision.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 particles collide with outer electrons.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 particles pull outer electrons off atoms or groups of atoms.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32.xml"/><Relationship Id="rId3" Type="http://schemas.openxmlformats.org/officeDocument/2006/relationships/image" Target="../media/image1.png"/><Relationship Id="rId7" Type="http://schemas.openxmlformats.org/officeDocument/2006/relationships/slide" Target="slide9.xml"/><Relationship Id="rId12" Type="http://schemas.openxmlformats.org/officeDocument/2006/relationships/slide" Target="slide2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26.xml"/><Relationship Id="rId5" Type="http://schemas.openxmlformats.org/officeDocument/2006/relationships/slide" Target="slide3.xml"/><Relationship Id="rId10" Type="http://schemas.openxmlformats.org/officeDocument/2006/relationships/slide" Target="slide19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4.xml"/><Relationship Id="rId14" Type="http://schemas.openxmlformats.org/officeDocument/2006/relationships/slide" Target="slide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9F46856-F9F5-44F9-BBF0-C056BBC9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PMA5.3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radiation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2333" y="813857"/>
            <a:ext cx="8683572" cy="4682509"/>
            <a:chOff x="212333" y="813857"/>
            <a:chExt cx="8683572" cy="4682509"/>
          </a:xfrm>
        </p:grpSpPr>
        <p:grpSp>
          <p:nvGrpSpPr>
            <p:cNvPr id="89" name="Group 88"/>
            <p:cNvGrpSpPr/>
            <p:nvPr/>
          </p:nvGrpSpPr>
          <p:grpSpPr>
            <a:xfrm>
              <a:off x="212333" y="813857"/>
              <a:ext cx="8683572" cy="4682509"/>
              <a:chOff x="213529" y="766232"/>
              <a:chExt cx="8683572" cy="4682509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13529" y="766232"/>
                <a:ext cx="8681180" cy="4682322"/>
                <a:chOff x="213528" y="781472"/>
                <a:chExt cx="8681180" cy="4682322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213528" y="781472"/>
                  <a:ext cx="8681180" cy="4682322"/>
                  <a:chOff x="237339" y="997372"/>
                  <a:chExt cx="8681180" cy="4682322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1353428" y="997372"/>
                    <a:ext cx="7565091" cy="1942089"/>
                    <a:chOff x="1348745" y="997475"/>
                    <a:chExt cx="7565091" cy="1942089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1348745" y="997475"/>
                      <a:ext cx="7565091" cy="1942089"/>
                      <a:chOff x="1348745" y="997475"/>
                      <a:chExt cx="7565091" cy="1942089"/>
                    </a:xfrm>
                  </p:grpSpPr>
                  <p:sp>
                    <p:nvSpPr>
                      <p:cNvPr id="2" name="Rectangle 1"/>
                      <p:cNvSpPr/>
                      <p:nvPr/>
                    </p:nvSpPr>
                    <p:spPr>
                      <a:xfrm>
                        <a:off x="1348745" y="997475"/>
                        <a:ext cx="7565091" cy="50379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</a:pPr>
                        <a:r>
                          <a: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Some forms of radiation can ionise atoms or groups of atoms. Several properties of each form of ionising radiation are determined by its ionising power.</a:t>
                        </a:r>
                      </a:p>
                    </p:txBody>
                  </p:sp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1348745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Describe the difference between radioactive material, radioactive particles and radiation.</a:t>
                        </a:r>
                      </a:p>
                    </p:txBody>
                  </p:sp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2861813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Describe what happens when radiation causes ionisation.</a:t>
                        </a:r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4374881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why ionising radiation does not make objects radioactive.</a:t>
                        </a:r>
                      </a:p>
                    </p:txBody>
                  </p:sp>
                  <p:sp>
                    <p:nvSpPr>
                      <p:cNvPr id="16" name="Rectangle 15"/>
                      <p:cNvSpPr/>
                      <p:nvPr/>
                    </p:nvSpPr>
                    <p:spPr>
                      <a:xfrm>
                        <a:off x="588794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how the ionising power of each ionising radiation affects its properties.</a:t>
                        </a:r>
                      </a:p>
                    </p:txBody>
                  </p:sp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740101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radioactive contamination and how it differs from irradiation.</a:t>
                        </a:r>
                      </a:p>
                    </p:txBody>
                  </p:sp>
                  <p:sp>
                    <p:nvSpPr>
                      <p:cNvPr id="20" name="Text Box 234"/>
                      <p:cNvSpPr txBox="1"/>
                      <p:nvPr/>
                    </p:nvSpPr>
                    <p:spPr>
                      <a:xfrm>
                        <a:off x="1464900" y="2601021"/>
                        <a:ext cx="200025" cy="22225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 w="6350">
                        <a:noFill/>
                      </a:ln>
                    </p:spPr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800" b="1" dirty="0">
                            <a:solidFill>
                              <a:srgbClr val="FFFFFF"/>
                            </a:solidFill>
                            <a:effectLst/>
                            <a:latin typeface="Arial Black" panose="020B0A040201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P</a:t>
                        </a:r>
                        <a:endPara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1348745" y="1497988"/>
                      <a:ext cx="7564274" cy="21737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237339" y="1016796"/>
                    <a:ext cx="1080254" cy="4662898"/>
                    <a:chOff x="237339" y="1016796"/>
                    <a:chExt cx="1080254" cy="4662898"/>
                  </a:xfrm>
                </p:grpSpPr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238410" y="1016796"/>
                      <a:ext cx="1079183" cy="461665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Learning focus 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237341" y="1497885"/>
                      <a:ext cx="1079183" cy="1441576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8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 students’ conceptual understanding progresses they can:</a:t>
                      </a:r>
                      <a:endParaRPr lang="en-GB" sz="8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237339" y="3013367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Diagnostic questions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237339" y="4383694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Response activities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0" name="Group 49"/>
                <p:cNvGrpSpPr/>
                <p:nvPr/>
              </p:nvGrpSpPr>
              <p:grpSpPr>
                <a:xfrm>
                  <a:off x="1329617" y="2797467"/>
                  <a:ext cx="1512000" cy="1296188"/>
                  <a:chOff x="1329617" y="2804703"/>
                  <a:chExt cx="1512000" cy="1296188"/>
                </a:xfrm>
              </p:grpSpPr>
              <p:sp>
                <p:nvSpPr>
                  <p:cNvPr id="48" name="TextBox 47">
                    <a:hlinkClick r:id="rId5" action="ppaction://hlinksldjump"/>
                  </p:cNvPr>
                  <p:cNvSpPr txBox="1"/>
                  <p:nvPr/>
                </p:nvSpPr>
                <p:spPr>
                  <a:xfrm>
                    <a:off x="1330956" y="2804703"/>
                    <a:ext cx="1510661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Radioactive sources</a:t>
                    </a:r>
                  </a:p>
                </p:txBody>
              </p:sp>
              <p:sp>
                <p:nvSpPr>
                  <p:cNvPr id="49" name="TextBox 48">
                    <a:hlinkClick r:id="rId6" action="ppaction://hlinksldjump"/>
                  </p:cNvPr>
                  <p:cNvSpPr txBox="1"/>
                  <p:nvPr/>
                </p:nvSpPr>
                <p:spPr>
                  <a:xfrm>
                    <a:off x="1329617" y="3452891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Alpha particles</a:t>
                    </a:r>
                  </a:p>
                </p:txBody>
              </p:sp>
            </p:grpSp>
          </p:grpSp>
          <p:sp>
            <p:nvSpPr>
              <p:cNvPr id="52" name="TextBox 51">
                <a:hlinkClick r:id="rId7" action="ppaction://hlinksldjump"/>
              </p:cNvPr>
              <p:cNvSpPr txBox="1"/>
              <p:nvPr/>
            </p:nvSpPr>
            <p:spPr>
              <a:xfrm>
                <a:off x="2843489" y="2782227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Alpha ionisation</a:t>
                </a:r>
              </a:p>
            </p:txBody>
          </p:sp>
          <p:sp>
            <p:nvSpPr>
              <p:cNvPr id="53" name="TextBox 52">
                <a:hlinkClick r:id="rId8" action="ppaction://hlinksldjump"/>
              </p:cNvPr>
              <p:cNvSpPr txBox="1"/>
              <p:nvPr/>
            </p:nvSpPr>
            <p:spPr>
              <a:xfrm>
                <a:off x="4357360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Radiation remains</a:t>
                </a:r>
              </a:p>
            </p:txBody>
          </p:sp>
          <p:sp>
            <p:nvSpPr>
              <p:cNvPr id="54" name="TextBox 53">
                <a:hlinkClick r:id="rId9" action="ppaction://hlinksldjump"/>
              </p:cNvPr>
              <p:cNvSpPr txBox="1"/>
              <p:nvPr/>
            </p:nvSpPr>
            <p:spPr>
              <a:xfrm>
                <a:off x="5871231" y="2782414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Getting through stuff</a:t>
                </a:r>
              </a:p>
            </p:txBody>
          </p:sp>
          <p:sp>
            <p:nvSpPr>
              <p:cNvPr id="55" name="TextBox 54">
                <a:hlinkClick r:id="rId10" action="ppaction://hlinksldjump"/>
              </p:cNvPr>
              <p:cNvSpPr txBox="1"/>
              <p:nvPr/>
            </p:nvSpPr>
            <p:spPr>
              <a:xfrm>
                <a:off x="7385101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Radioactive contamination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329617" y="4152554"/>
                <a:ext cx="1512001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1" name="TextBox 60">
                <a:hlinkClick r:id="rId11" action="ppaction://hlinksldjump"/>
              </p:cNvPr>
              <p:cNvSpPr txBox="1"/>
              <p:nvPr/>
            </p:nvSpPr>
            <p:spPr>
              <a:xfrm>
                <a:off x="4353619" y="4152554"/>
                <a:ext cx="1513068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Irradiation</a:t>
                </a:r>
              </a:p>
            </p:txBody>
          </p:sp>
          <p:sp>
            <p:nvSpPr>
              <p:cNvPr id="62" name="TextBox 61">
                <a:hlinkClick r:id="rId12" action="ppaction://hlinksldjump"/>
              </p:cNvPr>
              <p:cNvSpPr txBox="1"/>
              <p:nvPr/>
            </p:nvSpPr>
            <p:spPr>
              <a:xfrm>
                <a:off x="5870963" y="4152554"/>
                <a:ext cx="1513068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Blocking paper</a:t>
                </a:r>
              </a:p>
            </p:txBody>
          </p:sp>
          <p:sp>
            <p:nvSpPr>
              <p:cNvPr id="64" name="TextBox 63">
                <a:hlinkClick r:id="rId13" action="ppaction://hlinksldjump"/>
              </p:cNvPr>
              <p:cNvSpPr txBox="1"/>
              <p:nvPr/>
            </p:nvSpPr>
            <p:spPr>
              <a:xfrm>
                <a:off x="7385101" y="4152554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Fukushima</a:t>
                </a:r>
              </a:p>
            </p:txBody>
          </p:sp>
        </p:grpSp>
        <p:sp>
          <p:nvSpPr>
            <p:cNvPr id="60" name="TextBox 59">
              <a:hlinkClick r:id="rId14" action="ppaction://hlinksldjump"/>
            </p:cNvPr>
            <p:cNvSpPr txBox="1"/>
            <p:nvPr/>
          </p:nvSpPr>
          <p:spPr>
            <a:xfrm>
              <a:off x="5870035" y="3478039"/>
              <a:ext cx="1512000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>
                  <a:latin typeface="Verdana" panose="020B0604030504040204" pitchFamily="34" charset="0"/>
                  <a:ea typeface="Verdana" panose="020B0604030504040204" pitchFamily="34" charset="0"/>
                </a:rPr>
                <a:t>Ionising power</a:t>
              </a:r>
            </a:p>
          </p:txBody>
        </p:sp>
        <p:sp>
          <p:nvSpPr>
            <p:cNvPr id="63" name="TextBox 62">
              <a:hlinkClick r:id="" action="ppaction://noaction"/>
            </p:cNvPr>
            <p:cNvSpPr txBox="1"/>
            <p:nvPr/>
          </p:nvSpPr>
          <p:spPr>
            <a:xfrm>
              <a:off x="2842293" y="4200179"/>
              <a:ext cx="1512000" cy="129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>
                  <a:latin typeface="Verdana" panose="020B0604030504040204" pitchFamily="34" charset="0"/>
                  <a:ea typeface="Verdana" panose="020B0604030504040204" pitchFamily="34" charset="0"/>
                </a:rPr>
                <a:t>Beta ionisation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EA16185D-0C6F-4850-8814-AA25439E9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Alpha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492463" cy="455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when an alpha particle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atom?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force off an outer electron.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force an electron out of the nucleus.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electric charge can pull electrons off.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direct hit is not needed.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0" name="Text Placeholder 16">
            <a:extLst>
              <a:ext uri="{FF2B5EF4-FFF2-40B4-BE49-F238E27FC236}">
                <a16:creationId xmlns:a16="http://schemas.microsoft.com/office/drawing/2014/main" id="{8E44EA0D-312C-4459-AE26-C316E4B1ECF2}"/>
              </a:ext>
            </a:extLst>
          </p:cNvPr>
          <p:cNvSpPr txBox="1">
            <a:spLocks/>
          </p:cNvSpPr>
          <p:nvPr/>
        </p:nvSpPr>
        <p:spPr>
          <a:xfrm>
            <a:off x="432000" y="2952000"/>
            <a:ext cx="5687472" cy="455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CD36D7-B154-4CF5-BDAF-1DAF0968C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378" y="1447419"/>
            <a:ext cx="4050487" cy="1530658"/>
          </a:xfrm>
          <a:prstGeom prst="rect">
            <a:avLst/>
          </a:prstGeom>
        </p:spPr>
      </p:pic>
      <p:sp>
        <p:nvSpPr>
          <p:cNvPr id="48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C262238-807E-4716-B49F-BA709C4E87C4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Radiation remains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22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Beta particles are emitted by some radioactive isotopes.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beta particle can </a:t>
            </a:r>
            <a:r>
              <a:rPr lang="en-US" dirty="0" err="1"/>
              <a:t>ionise</a:t>
            </a:r>
            <a:r>
              <a:rPr lang="en-US" dirty="0"/>
              <a:t> a helium atom.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1DCEC15-76B0-4DA1-AC58-521991149169}"/>
              </a:ext>
            </a:extLst>
          </p:cNvPr>
          <p:cNvGrpSpPr/>
          <p:nvPr/>
        </p:nvGrpSpPr>
        <p:grpSpPr>
          <a:xfrm>
            <a:off x="1572895" y="2314055"/>
            <a:ext cx="6053771" cy="2229889"/>
            <a:chOff x="1747293" y="2208356"/>
            <a:chExt cx="6053771" cy="222988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B814C68-8CB1-4D0D-8586-4D4BED4F7E8C}"/>
                </a:ext>
              </a:extLst>
            </p:cNvPr>
            <p:cNvGrpSpPr/>
            <p:nvPr/>
          </p:nvGrpSpPr>
          <p:grpSpPr>
            <a:xfrm>
              <a:off x="1747293" y="2341103"/>
              <a:ext cx="5479751" cy="2097142"/>
              <a:chOff x="1747293" y="2341103"/>
              <a:chExt cx="5479751" cy="2097142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55AE502A-03D7-4806-B721-F6F49AFBC419}"/>
                  </a:ext>
                </a:extLst>
              </p:cNvPr>
              <p:cNvGrpSpPr/>
              <p:nvPr/>
            </p:nvGrpSpPr>
            <p:grpSpPr>
              <a:xfrm>
                <a:off x="1747293" y="2341103"/>
                <a:ext cx="5407751" cy="2097142"/>
                <a:chOff x="1747293" y="2341103"/>
                <a:chExt cx="5407751" cy="2097142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882FB1FB-F4FB-41DA-A801-0756A4530E78}"/>
                    </a:ext>
                  </a:extLst>
                </p:cNvPr>
                <p:cNvGrpSpPr/>
                <p:nvPr/>
              </p:nvGrpSpPr>
              <p:grpSpPr>
                <a:xfrm>
                  <a:off x="1783293" y="2341103"/>
                  <a:ext cx="5371751" cy="2061142"/>
                  <a:chOff x="1925138" y="2770300"/>
                  <a:chExt cx="5371751" cy="2061142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6954B722-EE3B-411B-9C11-1B84EAFCA56F}"/>
                      </a:ext>
                    </a:extLst>
                  </p:cNvPr>
                  <p:cNvGrpSpPr/>
                  <p:nvPr/>
                </p:nvGrpSpPr>
                <p:grpSpPr>
                  <a:xfrm>
                    <a:off x="1925138" y="2770300"/>
                    <a:ext cx="2288587" cy="2061142"/>
                    <a:chOff x="1772738" y="2349000"/>
                    <a:chExt cx="2288587" cy="2061142"/>
                  </a:xfrm>
                </p:grpSpPr>
                <p:grpSp>
                  <p:nvGrpSpPr>
                    <p:cNvPr id="17" name="Group 16">
                      <a:extLst>
                        <a:ext uri="{FF2B5EF4-FFF2-40B4-BE49-F238E27FC236}">
                          <a16:creationId xmlns:a16="http://schemas.microsoft.com/office/drawing/2014/main" id="{E54E0F0A-0C4E-437C-9AC4-4596DA55763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72738" y="2349000"/>
                      <a:ext cx="2288587" cy="2061142"/>
                      <a:chOff x="1772738" y="2349000"/>
                      <a:chExt cx="2288587" cy="2061142"/>
                    </a:xfrm>
                  </p:grpSpPr>
                  <p:cxnSp>
                    <p:nvCxnSpPr>
                      <p:cNvPr id="19" name="Straight Arrow Connector 18">
                        <a:extLst>
                          <a:ext uri="{FF2B5EF4-FFF2-40B4-BE49-F238E27FC236}">
                            <a16:creationId xmlns:a16="http://schemas.microsoft.com/office/drawing/2014/main" id="{E2289F01-70AB-4282-84BD-C77F4129AAC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1772738" y="3421766"/>
                        <a:ext cx="1141897" cy="988376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0" name="Oval 19">
                        <a:extLst>
                          <a:ext uri="{FF2B5EF4-FFF2-40B4-BE49-F238E27FC236}">
                            <a16:creationId xmlns:a16="http://schemas.microsoft.com/office/drawing/2014/main" id="{2655C956-46F2-4522-8E13-698E1047DE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81325" y="2349000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>
                        <a:noFill/>
                      </a:ln>
                      <a:effectLst>
                        <a:softEdge rad="63500"/>
                      </a:effectLst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935EDF0A-C516-4337-982D-C99B6C66B17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85089" y="2606697"/>
                      <a:ext cx="872471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</a:t>
                      </a:r>
                    </a:p>
                  </p:txBody>
                </p:sp>
              </p:grpSp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A5F5935D-2F45-438B-BCBE-E68E96A7F064}"/>
                      </a:ext>
                    </a:extLst>
                  </p:cNvPr>
                  <p:cNvGrpSpPr/>
                  <p:nvPr/>
                </p:nvGrpSpPr>
                <p:grpSpPr>
                  <a:xfrm>
                    <a:off x="6060835" y="2770300"/>
                    <a:ext cx="1236054" cy="1080000"/>
                    <a:chOff x="6555840" y="2876574"/>
                    <a:chExt cx="1236054" cy="1080000"/>
                  </a:xfrm>
                </p:grpSpPr>
                <p:sp>
                  <p:nvSpPr>
                    <p:cNvPr id="15" name="Oval 14">
                      <a:extLst>
                        <a:ext uri="{FF2B5EF4-FFF2-40B4-BE49-F238E27FC236}">
                          <a16:creationId xmlns:a16="http://schemas.microsoft.com/office/drawing/2014/main" id="{A9CA1A57-E890-41C7-B090-3F2E8047D4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33867" y="2876574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  <a:effectLst>
                      <a:softEdge rad="63500"/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64C44E01-4333-49EE-80BE-3047D67B9D0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55840" y="3134271"/>
                      <a:ext cx="1236054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</a:t>
                      </a:r>
                      <a:r>
                        <a:rPr lang="en-GB" sz="3200" b="1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+</a:t>
                      </a:r>
                    </a:p>
                  </p:txBody>
                </p:sp>
              </p:grpSp>
              <p:sp>
                <p:nvSpPr>
                  <p:cNvPr id="14" name="Arrow: Right 13">
                    <a:extLst>
                      <a:ext uri="{FF2B5EF4-FFF2-40B4-BE49-F238E27FC236}">
                        <a16:creationId xmlns:a16="http://schemas.microsoft.com/office/drawing/2014/main" id="{87D3EF1F-AF15-481D-8951-640056757DBA}"/>
                      </a:ext>
                    </a:extLst>
                  </p:cNvPr>
                  <p:cNvSpPr/>
                  <p:nvPr/>
                </p:nvSpPr>
                <p:spPr>
                  <a:xfrm>
                    <a:off x="4937771" y="3017911"/>
                    <a:ext cx="477044" cy="584775"/>
                  </a:xfrm>
                  <a:prstGeom prst="rightArrow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2540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568A7A06-FC9B-4DDA-89F3-6DF53EAE4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747293" y="4366245"/>
                  <a:ext cx="72000" cy="72000"/>
                </a:xfrm>
                <a:prstGeom prst="rect">
                  <a:avLst/>
                </a:prstGeom>
              </p:spPr>
            </p:pic>
          </p:grp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8F70F35-CD7E-45EA-BF20-4546976862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55044" y="2464744"/>
                <a:ext cx="72000" cy="72000"/>
              </a:xfrm>
              <a:prstGeom prst="rect">
                <a:avLst/>
              </a:prstGeom>
            </p:spPr>
          </p:pic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D387C4A-61D1-499C-893C-003E2A4EBDD1}"/>
                </a:ext>
              </a:extLst>
            </p:cNvPr>
            <p:cNvSpPr txBox="1"/>
            <p:nvPr/>
          </p:nvSpPr>
          <p:spPr>
            <a:xfrm>
              <a:off x="6928593" y="2208356"/>
              <a:ext cx="8724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9041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Radiation remains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dirty="0">
                <a:cs typeface="Calibri" panose="020F0502020204030204" pitchFamily="34" charset="0"/>
              </a:rPr>
              <a:t>What answer best describes what happens to a beta particle after it has ionised an atom?</a:t>
            </a:r>
            <a:endParaRPr lang="en-GB" sz="2400" dirty="0">
              <a:cs typeface="Arial" panose="020B0604020202020204" pitchFamily="34" charset="0"/>
            </a:endParaRPr>
          </a:p>
          <a:p>
            <a:pPr marL="354013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It bounces off an electron.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It moves less quickly.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It has less radiation.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It disappears.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B40A06-30D7-4D02-A0C5-EE8A65F86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859" y="1448945"/>
            <a:ext cx="5238282" cy="199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Radiation remains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6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spcAft>
                <a:spcPts val="0"/>
              </a:spcAft>
            </a:pPr>
            <a:r>
              <a:rPr lang="en-GB" b="1" dirty="0">
                <a:cs typeface="Calibri" panose="020F0502020204030204" pitchFamily="34" charset="0"/>
              </a:rPr>
              <a:t>b.	</a:t>
            </a:r>
            <a:r>
              <a:rPr lang="en-GB" dirty="0">
                <a:cs typeface="Calibri" panose="020F0502020204030204" pitchFamily="34" charset="0"/>
              </a:rPr>
              <a:t>Which reason best explains your last answer?</a:t>
            </a: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The atom gains an electric charge.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The atom gains radiation.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Energy is transferred to a moving electron.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It decays.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807C137-8C7B-4C58-8FB3-25FB842F8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859" y="1284353"/>
            <a:ext cx="5238282" cy="1994029"/>
          </a:xfrm>
          <a:prstGeom prst="rect">
            <a:avLst/>
          </a:prstGeom>
        </p:spPr>
      </p:pic>
      <p:sp>
        <p:nvSpPr>
          <p:cNvPr id="2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1B516246-84C4-4BB1-837C-D2F7EF64A725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729603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through stuff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651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Alpha, beta and gamma radiation can each force electrons off atoms (or off groups of atoms).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This is called </a:t>
            </a:r>
            <a:r>
              <a:rPr lang="en-US" dirty="0" err="1"/>
              <a:t>ionisation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also affects the radiation that made it happen.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CD37FA6-0D2E-4AD2-BE74-FD2CF0E96A2A}"/>
              </a:ext>
            </a:extLst>
          </p:cNvPr>
          <p:cNvGrpSpPr/>
          <p:nvPr/>
        </p:nvGrpSpPr>
        <p:grpSpPr>
          <a:xfrm>
            <a:off x="2091866" y="2668539"/>
            <a:ext cx="4033545" cy="2170035"/>
            <a:chOff x="1833855" y="2806000"/>
            <a:chExt cx="4033545" cy="217003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68AFC2F-B129-43AF-8CD2-F721992D068C}"/>
                </a:ext>
              </a:extLst>
            </p:cNvPr>
            <p:cNvSpPr/>
            <p:nvPr/>
          </p:nvSpPr>
          <p:spPr>
            <a:xfrm>
              <a:off x="4140200" y="3198590"/>
              <a:ext cx="1727200" cy="1728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27FB057-8458-409C-A41C-487B4FA26EC2}"/>
                </a:ext>
              </a:extLst>
            </p:cNvPr>
            <p:cNvCxnSpPr/>
            <p:nvPr/>
          </p:nvCxnSpPr>
          <p:spPr>
            <a:xfrm flipV="1">
              <a:off x="1833855" y="4175935"/>
              <a:ext cx="2717800" cy="80010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6EA04B5-285C-44DD-B63A-7D3FD726C07A}"/>
                </a:ext>
              </a:extLst>
            </p:cNvPr>
            <p:cNvSpPr/>
            <p:nvPr/>
          </p:nvSpPr>
          <p:spPr>
            <a:xfrm>
              <a:off x="5003800" y="2806000"/>
              <a:ext cx="72000" cy="7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3BB4EC2-5430-4CB1-B45C-137DD6EF6F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6750" y="2930695"/>
              <a:ext cx="237050" cy="688805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0350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through stuff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32000" y="863126"/>
            <a:ext cx="8334374" cy="707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/>
              <a:t>F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each type of radiation pick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things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can stop it and a reason to explain why.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09E986E-4D89-4BFF-BA80-CA8B2ED742FB}"/>
              </a:ext>
            </a:extLst>
          </p:cNvPr>
          <p:cNvGrpSpPr/>
          <p:nvPr/>
        </p:nvGrpSpPr>
        <p:grpSpPr>
          <a:xfrm>
            <a:off x="457199" y="1493608"/>
            <a:ext cx="8095574" cy="4735614"/>
            <a:chOff x="457199" y="1417408"/>
            <a:chExt cx="8095574" cy="473561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8E0B551-7109-4666-8492-16EA6904E792}"/>
                </a:ext>
              </a:extLst>
            </p:cNvPr>
            <p:cNvGrpSpPr/>
            <p:nvPr/>
          </p:nvGrpSpPr>
          <p:grpSpPr>
            <a:xfrm>
              <a:off x="457200" y="2897651"/>
              <a:ext cx="2160000" cy="2137926"/>
              <a:chOff x="457200" y="2267995"/>
              <a:chExt cx="2160000" cy="2137926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57200" y="2267995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Alpha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57200" y="3757921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Gamma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7200" y="3012958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Beta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10524DF-42B4-4675-A7B2-9F774F13DE85}"/>
                </a:ext>
              </a:extLst>
            </p:cNvPr>
            <p:cNvGrpSpPr/>
            <p:nvPr/>
          </p:nvGrpSpPr>
          <p:grpSpPr>
            <a:xfrm>
              <a:off x="3424986" y="1780207"/>
              <a:ext cx="2160000" cy="4372815"/>
              <a:chOff x="3460986" y="1523032"/>
              <a:chExt cx="2160000" cy="4372815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3460986" y="2267995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Sheet of paper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460986" y="3757921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Thick concrete wall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460986" y="4502884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About 5 cm of air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460986" y="1523032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Sheet of metal about 3 mm thick 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460986" y="3012958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About 1 m of air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460986" y="5247847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Thick piece of metal like lead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1FE5963-BACC-4B01-8992-81B62FDA4D36}"/>
                </a:ext>
              </a:extLst>
            </p:cNvPr>
            <p:cNvGrpSpPr/>
            <p:nvPr/>
          </p:nvGrpSpPr>
          <p:grpSpPr>
            <a:xfrm>
              <a:off x="6392773" y="2143576"/>
              <a:ext cx="2160000" cy="3646077"/>
              <a:chOff x="6392773" y="1523032"/>
              <a:chExt cx="2160000" cy="3646077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C337854-493B-4E4B-892F-6AC513DAC847}"/>
                  </a:ext>
                </a:extLst>
              </p:cNvPr>
              <p:cNvSpPr txBox="1"/>
              <p:nvPr/>
            </p:nvSpPr>
            <p:spPr>
              <a:xfrm>
                <a:off x="6392773" y="4017109"/>
                <a:ext cx="2160000" cy="1152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Not very good </a:t>
                </a:r>
              </a:p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at ionising atoms, </a:t>
                </a:r>
              </a:p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but it does.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F28CE1F-9F80-4AEC-9BCB-0EEF227EEE0C}"/>
                  </a:ext>
                </a:extLst>
              </p:cNvPr>
              <p:cNvSpPr txBox="1"/>
              <p:nvPr/>
            </p:nvSpPr>
            <p:spPr>
              <a:xfrm>
                <a:off x="6392773" y="1523032"/>
                <a:ext cx="2160000" cy="1152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Excellent at ionising atoms.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5923251-292A-4AC4-A7D9-FFDF29CB1AC3}"/>
                  </a:ext>
                </a:extLst>
              </p:cNvPr>
              <p:cNvSpPr txBox="1"/>
              <p:nvPr/>
            </p:nvSpPr>
            <p:spPr>
              <a:xfrm>
                <a:off x="6392773" y="2770070"/>
                <a:ext cx="2160000" cy="1152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Good at </a:t>
                </a:r>
              </a:p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ionising atoms. 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D9895FF-DE41-406B-AEB2-26DBC632096F}"/>
                </a:ext>
              </a:extLst>
            </p:cNvPr>
            <p:cNvSpPr txBox="1"/>
            <p:nvPr/>
          </p:nvSpPr>
          <p:spPr>
            <a:xfrm>
              <a:off x="457199" y="1417408"/>
              <a:ext cx="2160000" cy="366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Radiation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2980E84-AC66-404D-B5C8-B7FD5DDE9E40}"/>
                </a:ext>
              </a:extLst>
            </p:cNvPr>
            <p:cNvSpPr txBox="1"/>
            <p:nvPr/>
          </p:nvSpPr>
          <p:spPr>
            <a:xfrm>
              <a:off x="3424986" y="1417408"/>
              <a:ext cx="2160000" cy="366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Can be absorbed by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758607D-FBD9-4D84-96BB-18D798AA2911}"/>
                </a:ext>
              </a:extLst>
            </p:cNvPr>
            <p:cNvSpPr txBox="1"/>
            <p:nvPr/>
          </p:nvSpPr>
          <p:spPr>
            <a:xfrm>
              <a:off x="6392773" y="1417408"/>
              <a:ext cx="2160000" cy="366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Best reason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7503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through stuff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32000" y="863126"/>
            <a:ext cx="8334374" cy="451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b="1" dirty="0"/>
              <a:t>Answers: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09E986E-4D89-4BFF-BA80-CA8B2ED742FB}"/>
              </a:ext>
            </a:extLst>
          </p:cNvPr>
          <p:cNvGrpSpPr/>
          <p:nvPr/>
        </p:nvGrpSpPr>
        <p:grpSpPr>
          <a:xfrm>
            <a:off x="457199" y="1493608"/>
            <a:ext cx="8095574" cy="4735614"/>
            <a:chOff x="457199" y="1417408"/>
            <a:chExt cx="8095574" cy="473561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8E0B551-7109-4666-8492-16EA6904E792}"/>
                </a:ext>
              </a:extLst>
            </p:cNvPr>
            <p:cNvGrpSpPr/>
            <p:nvPr/>
          </p:nvGrpSpPr>
          <p:grpSpPr>
            <a:xfrm>
              <a:off x="457200" y="2897651"/>
              <a:ext cx="2160000" cy="2137926"/>
              <a:chOff x="457200" y="2267995"/>
              <a:chExt cx="2160000" cy="2137926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57200" y="2267995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Alpha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57200" y="3757921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Gamma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7200" y="3012958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Beta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10524DF-42B4-4675-A7B2-9F774F13DE85}"/>
                </a:ext>
              </a:extLst>
            </p:cNvPr>
            <p:cNvGrpSpPr/>
            <p:nvPr/>
          </p:nvGrpSpPr>
          <p:grpSpPr>
            <a:xfrm>
              <a:off x="3424986" y="1780207"/>
              <a:ext cx="2160000" cy="4372815"/>
              <a:chOff x="3460986" y="1523032"/>
              <a:chExt cx="2160000" cy="4372815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3460986" y="2267995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Sheet of paper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460986" y="3757921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Thick concrete wall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460986" y="4502884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About 5 cm of air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460986" y="1523032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Sheet of metal about 3 mm thick 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460986" y="3012958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About 1 m of air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460986" y="5247847"/>
                <a:ext cx="2160000" cy="648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Thick piece of metal like lead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1FE5963-BACC-4B01-8992-81B62FDA4D36}"/>
                </a:ext>
              </a:extLst>
            </p:cNvPr>
            <p:cNvGrpSpPr/>
            <p:nvPr/>
          </p:nvGrpSpPr>
          <p:grpSpPr>
            <a:xfrm>
              <a:off x="6392773" y="2143576"/>
              <a:ext cx="2160000" cy="3646077"/>
              <a:chOff x="6392773" y="1523032"/>
              <a:chExt cx="2160000" cy="3646077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C337854-493B-4E4B-892F-6AC513DAC847}"/>
                  </a:ext>
                </a:extLst>
              </p:cNvPr>
              <p:cNvSpPr txBox="1"/>
              <p:nvPr/>
            </p:nvSpPr>
            <p:spPr>
              <a:xfrm>
                <a:off x="6392773" y="4017109"/>
                <a:ext cx="2160000" cy="1152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Not very good </a:t>
                </a:r>
              </a:p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at ionising atoms, </a:t>
                </a:r>
              </a:p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but it does.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F28CE1F-9F80-4AEC-9BCB-0EEF227EEE0C}"/>
                  </a:ext>
                </a:extLst>
              </p:cNvPr>
              <p:cNvSpPr txBox="1"/>
              <p:nvPr/>
            </p:nvSpPr>
            <p:spPr>
              <a:xfrm>
                <a:off x="6392773" y="1523032"/>
                <a:ext cx="2160000" cy="1152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Excellent at ionising atoms.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5923251-292A-4AC4-A7D9-FFDF29CB1AC3}"/>
                  </a:ext>
                </a:extLst>
              </p:cNvPr>
              <p:cNvSpPr txBox="1"/>
              <p:nvPr/>
            </p:nvSpPr>
            <p:spPr>
              <a:xfrm>
                <a:off x="6392773" y="2770070"/>
                <a:ext cx="2160000" cy="1152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Good at </a:t>
                </a:r>
              </a:p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ionising atoms. 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D9895FF-DE41-406B-AEB2-26DBC632096F}"/>
                </a:ext>
              </a:extLst>
            </p:cNvPr>
            <p:cNvSpPr txBox="1"/>
            <p:nvPr/>
          </p:nvSpPr>
          <p:spPr>
            <a:xfrm>
              <a:off x="457199" y="1417408"/>
              <a:ext cx="2160000" cy="366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Radiation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2980E84-AC66-404D-B5C8-B7FD5DDE9E40}"/>
                </a:ext>
              </a:extLst>
            </p:cNvPr>
            <p:cNvSpPr txBox="1"/>
            <p:nvPr/>
          </p:nvSpPr>
          <p:spPr>
            <a:xfrm>
              <a:off x="3424986" y="1417408"/>
              <a:ext cx="2160000" cy="366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Can be absorbed by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758607D-FBD9-4D84-96BB-18D798AA2911}"/>
                </a:ext>
              </a:extLst>
            </p:cNvPr>
            <p:cNvSpPr txBox="1"/>
            <p:nvPr/>
          </p:nvSpPr>
          <p:spPr>
            <a:xfrm>
              <a:off x="6392773" y="1417408"/>
              <a:ext cx="2160000" cy="366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Best reason</a:t>
              </a:r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687E844-B424-4AE5-A79F-6970F3465151}"/>
              </a:ext>
            </a:extLst>
          </p:cNvPr>
          <p:cNvCxnSpPr>
            <a:stCxn id="15" idx="3"/>
            <a:endCxn id="45" idx="1"/>
          </p:cNvCxnSpPr>
          <p:nvPr/>
        </p:nvCxnSpPr>
        <p:spPr>
          <a:xfrm flipV="1">
            <a:off x="2617200" y="2925370"/>
            <a:ext cx="807786" cy="372481"/>
          </a:xfrm>
          <a:prstGeom prst="line">
            <a:avLst/>
          </a:prstGeom>
          <a:ln w="381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79D184F-C291-4890-8157-1014588C0C92}"/>
              </a:ext>
            </a:extLst>
          </p:cNvPr>
          <p:cNvCxnSpPr>
            <a:cxnSpLocks/>
            <a:stCxn id="15" idx="3"/>
            <a:endCxn id="47" idx="1"/>
          </p:cNvCxnSpPr>
          <p:nvPr/>
        </p:nvCxnSpPr>
        <p:spPr>
          <a:xfrm>
            <a:off x="2617200" y="3297851"/>
            <a:ext cx="807786" cy="1862408"/>
          </a:xfrm>
          <a:prstGeom prst="line">
            <a:avLst/>
          </a:prstGeom>
          <a:ln w="381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15394A7-C311-4AF4-9A55-8FF767A90C80}"/>
              </a:ext>
            </a:extLst>
          </p:cNvPr>
          <p:cNvCxnSpPr>
            <a:cxnSpLocks/>
            <a:stCxn id="45" idx="3"/>
            <a:endCxn id="21" idx="1"/>
          </p:cNvCxnSpPr>
          <p:nvPr/>
        </p:nvCxnSpPr>
        <p:spPr>
          <a:xfrm flipV="1">
            <a:off x="5584986" y="2795776"/>
            <a:ext cx="807787" cy="129594"/>
          </a:xfrm>
          <a:prstGeom prst="line">
            <a:avLst/>
          </a:prstGeom>
          <a:ln w="381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D5BD6BC-F34E-420B-86FD-B2F47F3FD69B}"/>
              </a:ext>
            </a:extLst>
          </p:cNvPr>
          <p:cNvCxnSpPr>
            <a:cxnSpLocks/>
            <a:stCxn id="47" idx="3"/>
            <a:endCxn id="21" idx="1"/>
          </p:cNvCxnSpPr>
          <p:nvPr/>
        </p:nvCxnSpPr>
        <p:spPr>
          <a:xfrm flipV="1">
            <a:off x="5584986" y="2795776"/>
            <a:ext cx="807787" cy="2364483"/>
          </a:xfrm>
          <a:prstGeom prst="line">
            <a:avLst/>
          </a:prstGeom>
          <a:ln w="381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47AE8EE-67F8-4D66-AEB5-2B808541B127}"/>
              </a:ext>
            </a:extLst>
          </p:cNvPr>
          <p:cNvCxnSpPr>
            <a:cxnSpLocks/>
            <a:stCxn id="22" idx="3"/>
            <a:endCxn id="48" idx="1"/>
          </p:cNvCxnSpPr>
          <p:nvPr/>
        </p:nvCxnSpPr>
        <p:spPr>
          <a:xfrm flipV="1">
            <a:off x="2617200" y="2180407"/>
            <a:ext cx="807786" cy="1862407"/>
          </a:xfrm>
          <a:prstGeom prst="line">
            <a:avLst/>
          </a:prstGeom>
          <a:ln w="381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7084C07-3E74-46D6-A646-07B1C588DB91}"/>
              </a:ext>
            </a:extLst>
          </p:cNvPr>
          <p:cNvCxnSpPr>
            <a:cxnSpLocks/>
            <a:stCxn id="22" idx="3"/>
            <a:endCxn id="49" idx="1"/>
          </p:cNvCxnSpPr>
          <p:nvPr/>
        </p:nvCxnSpPr>
        <p:spPr>
          <a:xfrm flipV="1">
            <a:off x="2617200" y="3670333"/>
            <a:ext cx="807786" cy="372481"/>
          </a:xfrm>
          <a:prstGeom prst="line">
            <a:avLst/>
          </a:prstGeom>
          <a:ln w="381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AEED9E1-BCB2-43D8-8270-98E1AF0F6B95}"/>
              </a:ext>
            </a:extLst>
          </p:cNvPr>
          <p:cNvCxnSpPr>
            <a:cxnSpLocks/>
            <a:stCxn id="23" idx="1"/>
            <a:endCxn id="48" idx="3"/>
          </p:cNvCxnSpPr>
          <p:nvPr/>
        </p:nvCxnSpPr>
        <p:spPr>
          <a:xfrm flipH="1" flipV="1">
            <a:off x="5584986" y="2180407"/>
            <a:ext cx="807787" cy="1862407"/>
          </a:xfrm>
          <a:prstGeom prst="line">
            <a:avLst/>
          </a:prstGeom>
          <a:ln w="381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039452C-1D84-4878-8E3F-1031D759DCE0}"/>
              </a:ext>
            </a:extLst>
          </p:cNvPr>
          <p:cNvCxnSpPr>
            <a:cxnSpLocks/>
            <a:stCxn id="23" idx="1"/>
            <a:endCxn id="49" idx="3"/>
          </p:cNvCxnSpPr>
          <p:nvPr/>
        </p:nvCxnSpPr>
        <p:spPr>
          <a:xfrm flipH="1" flipV="1">
            <a:off x="5584986" y="3670333"/>
            <a:ext cx="807787" cy="372481"/>
          </a:xfrm>
          <a:prstGeom prst="line">
            <a:avLst/>
          </a:prstGeom>
          <a:ln w="381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15AE1AC-A621-4863-8A8A-9F4411773141}"/>
              </a:ext>
            </a:extLst>
          </p:cNvPr>
          <p:cNvCxnSpPr>
            <a:cxnSpLocks/>
            <a:stCxn id="31" idx="3"/>
            <a:endCxn id="46" idx="1"/>
          </p:cNvCxnSpPr>
          <p:nvPr/>
        </p:nvCxnSpPr>
        <p:spPr>
          <a:xfrm flipV="1">
            <a:off x="2617200" y="4415296"/>
            <a:ext cx="807786" cy="372481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50C05D4-1728-4F03-BCF1-896853F31AE1}"/>
              </a:ext>
            </a:extLst>
          </p:cNvPr>
          <p:cNvCxnSpPr>
            <a:cxnSpLocks/>
            <a:stCxn id="31" idx="3"/>
            <a:endCxn id="50" idx="1"/>
          </p:cNvCxnSpPr>
          <p:nvPr/>
        </p:nvCxnSpPr>
        <p:spPr>
          <a:xfrm>
            <a:off x="2617200" y="4787777"/>
            <a:ext cx="807786" cy="1117445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B269437-5DB2-4E11-8B82-9B08699B0F2B}"/>
              </a:ext>
            </a:extLst>
          </p:cNvPr>
          <p:cNvCxnSpPr>
            <a:cxnSpLocks/>
            <a:stCxn id="46" idx="3"/>
            <a:endCxn id="19" idx="1"/>
          </p:cNvCxnSpPr>
          <p:nvPr/>
        </p:nvCxnSpPr>
        <p:spPr>
          <a:xfrm>
            <a:off x="5584986" y="4415296"/>
            <a:ext cx="807787" cy="874557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0DDCC63-02C5-4BEA-8D4D-3F0DBB084A12}"/>
              </a:ext>
            </a:extLst>
          </p:cNvPr>
          <p:cNvCxnSpPr>
            <a:cxnSpLocks/>
            <a:stCxn id="50" idx="3"/>
            <a:endCxn id="19" idx="1"/>
          </p:cNvCxnSpPr>
          <p:nvPr/>
        </p:nvCxnSpPr>
        <p:spPr>
          <a:xfrm flipV="1">
            <a:off x="5584986" y="5289853"/>
            <a:ext cx="807787" cy="615369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88EBF392-5D1F-4246-993B-5987D3257F5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19873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Ionising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32000" y="863125"/>
            <a:ext cx="8285163" cy="1146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Alpha and beta radiation can both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atoms (or groups of atoms).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Alpha radiation is better at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atoms than beta radiation.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5FDE280C-B93D-41E3-A93A-6248DEC32598}"/>
              </a:ext>
            </a:extLst>
          </p:cNvPr>
          <p:cNvSpPr txBox="1">
            <a:spLocks/>
          </p:cNvSpPr>
          <p:nvPr/>
        </p:nvSpPr>
        <p:spPr>
          <a:xfrm>
            <a:off x="1222296" y="5053263"/>
            <a:ext cx="7494867" cy="1023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alpha particle is about 7300 times heavier than a beta particle.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alpha particle has a charge of +2.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dirty="0"/>
              <a:t>A beta particle has a charge of -1.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0F1A7B7-8757-40FA-B300-2E8FB8520313}"/>
              </a:ext>
            </a:extLst>
          </p:cNvPr>
          <p:cNvGrpSpPr/>
          <p:nvPr/>
        </p:nvGrpSpPr>
        <p:grpSpPr>
          <a:xfrm>
            <a:off x="1222296" y="1787054"/>
            <a:ext cx="6333526" cy="2870072"/>
            <a:chOff x="1222296" y="1787054"/>
            <a:chExt cx="6333526" cy="287007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91E0C9F-9C1B-4B85-8F6D-BABD5AB35B7D}"/>
                </a:ext>
              </a:extLst>
            </p:cNvPr>
            <p:cNvGrpSpPr/>
            <p:nvPr/>
          </p:nvGrpSpPr>
          <p:grpSpPr>
            <a:xfrm>
              <a:off x="1222296" y="1787054"/>
              <a:ext cx="2704944" cy="2870072"/>
              <a:chOff x="1807972" y="1789137"/>
              <a:chExt cx="2704944" cy="287007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74CD5C0-ABDE-45C5-B2B3-426DAE4137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7972" y="1789137"/>
                <a:ext cx="2704944" cy="2654066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EB66067-6D30-40AB-A823-5C96C49F5371}"/>
                  </a:ext>
                </a:extLst>
              </p:cNvPr>
              <p:cNvSpPr txBox="1"/>
              <p:nvPr/>
            </p:nvSpPr>
            <p:spPr>
              <a:xfrm>
                <a:off x="2173855" y="4320655"/>
                <a:ext cx="19731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Alpha particle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8070951-F9F1-41B1-8A8E-00846B4F502C}"/>
                </a:ext>
              </a:extLst>
            </p:cNvPr>
            <p:cNvGrpSpPr/>
            <p:nvPr/>
          </p:nvGrpSpPr>
          <p:grpSpPr>
            <a:xfrm>
              <a:off x="5582643" y="2805223"/>
              <a:ext cx="1973179" cy="1851903"/>
              <a:chOff x="5389222" y="2807306"/>
              <a:chExt cx="1973179" cy="1851903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264B884-3DC6-4224-901B-C3ECF94564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21380" y="2807306"/>
                <a:ext cx="308864" cy="308864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C9E26F2-23B9-4100-8736-7300909773AC}"/>
                  </a:ext>
                </a:extLst>
              </p:cNvPr>
              <p:cNvSpPr txBox="1"/>
              <p:nvPr/>
            </p:nvSpPr>
            <p:spPr>
              <a:xfrm>
                <a:off x="5389222" y="4320655"/>
                <a:ext cx="19731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Beta particle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3003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Ionising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1" y="863125"/>
            <a:ext cx="8303466" cy="857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4000"/>
              </a:lnSpc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is the best answer to explain why </a:t>
            </a:r>
            <a:r>
              <a:rPr lang="en-US" dirty="0"/>
              <a:t>alpha radiation is better at </a:t>
            </a:r>
            <a:r>
              <a:rPr lang="en-US" dirty="0" err="1"/>
              <a:t>ionising</a:t>
            </a:r>
            <a:r>
              <a:rPr lang="en-US" dirty="0"/>
              <a:t> atoms than beta radiation?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alpha particle is larger and has more mass.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alpha particle has more mass and a bigger electric charge.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alpha particle has a bigger electric charge and is larger.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96232B-A38E-46AA-9F3F-D7F7AC5744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631" y="1757063"/>
            <a:ext cx="3525254" cy="1640364"/>
          </a:xfrm>
          <a:prstGeom prst="rect">
            <a:avLst/>
          </a:prstGeom>
        </p:spPr>
      </p:pic>
      <p:sp>
        <p:nvSpPr>
          <p:cNvPr id="15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9758A80D-93FE-4C77-9CD0-9E9CD22EFDA5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874166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contamination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32000" y="864000"/>
            <a:ext cx="8285163" cy="117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contamination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can be dangerous.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/>
              <a:t>Contaminated materials can cause harm.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They need to </a:t>
            </a:r>
            <a:r>
              <a:rPr lang="en-US" baseline="0" dirty="0"/>
              <a:t>be dealt with</a:t>
            </a:r>
            <a:r>
              <a:rPr lang="en-US" dirty="0"/>
              <a:t> safely.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47649" y="2394905"/>
            <a:ext cx="4648702" cy="3188277"/>
            <a:chOff x="2110538" y="1865790"/>
            <a:chExt cx="4648702" cy="3188277"/>
          </a:xfrm>
        </p:grpSpPr>
        <p:pic>
          <p:nvPicPr>
            <p:cNvPr id="1026" name="Picture 2" descr="Barrel, Toxic, Radioactive, Pollution, Nuclear, Was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0538" y="3460045"/>
              <a:ext cx="1100318" cy="159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Barrel, Toxic, Radioactive, Pollution, Nuclear, Was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3333" y="3460045"/>
              <a:ext cx="1100318" cy="159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Barrel, Toxic, Radioactive, Pollution, Nuclear, Was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128" y="3460045"/>
              <a:ext cx="1100318" cy="159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Barrel, Toxic, Radioactive, Pollution, Nuclear, Was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8922" y="3460045"/>
              <a:ext cx="1100318" cy="159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Barrel, Toxic, Radioactive, Pollution, Nuclear, Was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174" y="1865790"/>
              <a:ext cx="1100318" cy="159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Barrel, Toxic, Radioactive, Pollution, Nuclear, Was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5969" y="1865790"/>
              <a:ext cx="1100318" cy="159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Barrel, Toxic, Radioactive, Pollution, Nuclear, Was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8763" y="1865790"/>
              <a:ext cx="1100318" cy="159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6233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1C3E6B-2150-4C18-BC72-A9ED90D5F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F67981F-9F6E-4299-BF3C-87D427DD2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Radioactive contamination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11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/>
            <a:r>
              <a:rPr lang="en-GB" b="1" dirty="0"/>
              <a:t>a.</a:t>
            </a:r>
            <a:r>
              <a:rPr lang="en-GB" dirty="0"/>
              <a:t>	Which of these are examples of </a:t>
            </a:r>
            <a:r>
              <a:rPr lang="en-GB" b="1" dirty="0"/>
              <a:t>radioactive contamination</a:t>
            </a:r>
            <a:r>
              <a:rPr lang="en-GB" dirty="0"/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02386" y="2156669"/>
            <a:ext cx="2569414" cy="3179414"/>
            <a:chOff x="402386" y="2914258"/>
            <a:chExt cx="2569414" cy="3179414"/>
          </a:xfrm>
        </p:grpSpPr>
        <p:grpSp>
          <p:nvGrpSpPr>
            <p:cNvPr id="4" name="Group 3"/>
            <p:cNvGrpSpPr/>
            <p:nvPr/>
          </p:nvGrpSpPr>
          <p:grpSpPr>
            <a:xfrm>
              <a:off x="402386" y="2914258"/>
              <a:ext cx="2569414" cy="540142"/>
              <a:chOff x="402386" y="2914258"/>
              <a:chExt cx="2569414" cy="540142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402386" y="2914258"/>
                <a:ext cx="2569414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57201" y="3001992"/>
                <a:ext cx="465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77842" y="2999663"/>
                <a:ext cx="1993957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 and Y.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02386" y="3574076"/>
              <a:ext cx="2569414" cy="540142"/>
              <a:chOff x="402386" y="3574076"/>
              <a:chExt cx="2569414" cy="540142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02386" y="3574076"/>
                <a:ext cx="2569414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57201" y="3659410"/>
                <a:ext cx="465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977842" y="3657081"/>
                <a:ext cx="1993957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W, X and Y.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02386" y="4233894"/>
              <a:ext cx="2569414" cy="540142"/>
              <a:chOff x="402386" y="4233894"/>
              <a:chExt cx="2569414" cy="540142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02386" y="4233894"/>
                <a:ext cx="2569414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57201" y="4319228"/>
                <a:ext cx="465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77842" y="4316899"/>
                <a:ext cx="1993957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 and Z.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02386" y="4893712"/>
              <a:ext cx="2569414" cy="540142"/>
              <a:chOff x="402386" y="4893712"/>
              <a:chExt cx="2569414" cy="540142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402386" y="4893712"/>
                <a:ext cx="2569414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57201" y="4979046"/>
                <a:ext cx="465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977842" y="4976717"/>
                <a:ext cx="1993957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Z.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02386" y="5553530"/>
              <a:ext cx="2569414" cy="540142"/>
              <a:chOff x="402386" y="5553530"/>
              <a:chExt cx="2569414" cy="54014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02386" y="5553530"/>
                <a:ext cx="2569414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57201" y="5632516"/>
                <a:ext cx="465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977842" y="5630187"/>
                <a:ext cx="1993957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r>
                  <a: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W, X, Y and Z.</a:t>
                </a: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C8B0EC15-A700-434A-A790-04DBC64E9C01}"/>
              </a:ext>
            </a:extLst>
          </p:cNvPr>
          <p:cNvSpPr txBox="1"/>
          <p:nvPr/>
        </p:nvSpPr>
        <p:spPr>
          <a:xfrm>
            <a:off x="3547255" y="1468830"/>
            <a:ext cx="519510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spcAft>
                <a:spcPts val="3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	Radon gas trapped in a room.</a:t>
            </a:r>
          </a:p>
          <a:p>
            <a:pPr marL="354013" indent="-354013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Radon is radioactive gas found naturally in some types of rock.</a:t>
            </a:r>
          </a:p>
          <a:p>
            <a:pPr marL="354013" indent="-354013"/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54013" indent="-354013">
              <a:spcAft>
                <a:spcPts val="3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	Beta particles are absorbed by an aircraft’s wing. </a:t>
            </a:r>
          </a:p>
          <a:p>
            <a:pPr marL="354013" indent="-354013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Beta radiation is shone through aircraft wings to spot tiny cracks.</a:t>
            </a:r>
          </a:p>
          <a:p>
            <a:pPr marL="354013" indent="-354013"/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54013" indent="-354013">
              <a:spcAft>
                <a:spcPts val="3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	Nuclear bomb tests can release a lot of radioactive material into the air.</a:t>
            </a:r>
          </a:p>
          <a:p>
            <a:pPr marL="354013" indent="-354013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Most is blown away by the wind.</a:t>
            </a:r>
          </a:p>
          <a:p>
            <a:pPr marL="354013" indent="-354013"/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54013" indent="-354013">
              <a:spcAft>
                <a:spcPts val="3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Z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	Gamma radiation is absorbed by cancer cells.</a:t>
            </a:r>
          </a:p>
          <a:p>
            <a:pPr marL="354013" indent="-354013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Gamma radiation is shone through cancer cells to kill them.</a:t>
            </a:r>
          </a:p>
        </p:txBody>
      </p:sp>
    </p:spTree>
    <p:extLst>
      <p:ext uri="{BB962C8B-B14F-4D97-AF65-F5344CB8AC3E}">
        <p14:creationId xmlns:p14="http://schemas.microsoft.com/office/powerpoint/2010/main" val="2509361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Radioactive contamination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422395" cy="1097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to explain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how something is contaminated?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particles move into it.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 moves into it.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particles change it, so it becomes radioactive.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 changes it, so it becomes radioactive.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5060" y="1468416"/>
            <a:ext cx="2532148" cy="1737944"/>
          </a:xfrm>
          <a:prstGeom prst="rect">
            <a:avLst/>
          </a:prstGeom>
        </p:spPr>
      </p:pic>
      <p:sp>
        <p:nvSpPr>
          <p:cNvPr id="18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EC98F7AA-9723-47D0-9A06-C5B46B499B51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5264782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367F65-7710-43E7-AD4A-300853A21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32000" y="863126"/>
            <a:ext cx="8285163" cy="947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Beta particles are emitted by some radioactive isotopes.</a:t>
            </a:r>
          </a:p>
          <a:p>
            <a:pPr lvl="0">
              <a:defRPr/>
            </a:pPr>
            <a:r>
              <a:rPr lang="en-US" dirty="0"/>
              <a:t>They move at high speed and can </a:t>
            </a:r>
            <a:r>
              <a:rPr lang="en-US" dirty="0" err="1"/>
              <a:t>ionise</a:t>
            </a:r>
            <a:r>
              <a:rPr lang="en-US" dirty="0"/>
              <a:t> atoms or groups of atoms.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08DDFF8-5FEE-4F65-B1CA-EA67427DC9C8}"/>
              </a:ext>
            </a:extLst>
          </p:cNvPr>
          <p:cNvGrpSpPr/>
          <p:nvPr/>
        </p:nvGrpSpPr>
        <p:grpSpPr>
          <a:xfrm>
            <a:off x="1747293" y="2341103"/>
            <a:ext cx="5522814" cy="2097142"/>
            <a:chOff x="1747293" y="2341103"/>
            <a:chExt cx="5522814" cy="209714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12527B5-6DD6-4FB6-80CB-BBF6ECA20855}"/>
                </a:ext>
              </a:extLst>
            </p:cNvPr>
            <p:cNvGrpSpPr/>
            <p:nvPr/>
          </p:nvGrpSpPr>
          <p:grpSpPr>
            <a:xfrm>
              <a:off x="1747293" y="2341103"/>
              <a:ext cx="5329724" cy="2097142"/>
              <a:chOff x="1747293" y="2341103"/>
              <a:chExt cx="5329724" cy="2097142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2ED273B7-690F-4CDF-84DC-87CC2D72C1F2}"/>
                  </a:ext>
                </a:extLst>
              </p:cNvPr>
              <p:cNvGrpSpPr/>
              <p:nvPr/>
            </p:nvGrpSpPr>
            <p:grpSpPr>
              <a:xfrm>
                <a:off x="1783293" y="2341103"/>
                <a:ext cx="5293724" cy="2061142"/>
                <a:chOff x="1925138" y="2770300"/>
                <a:chExt cx="5293724" cy="2061142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EB481FB1-4385-42EB-AA1F-E33A7480CB6E}"/>
                    </a:ext>
                  </a:extLst>
                </p:cNvPr>
                <p:cNvGrpSpPr/>
                <p:nvPr/>
              </p:nvGrpSpPr>
              <p:grpSpPr>
                <a:xfrm>
                  <a:off x="1925138" y="2770300"/>
                  <a:ext cx="2288587" cy="2061142"/>
                  <a:chOff x="1772738" y="2349000"/>
                  <a:chExt cx="2288587" cy="2061142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9C4CA6EA-AF53-4234-A679-6D8BE801CC2F}"/>
                      </a:ext>
                    </a:extLst>
                  </p:cNvPr>
                  <p:cNvGrpSpPr/>
                  <p:nvPr/>
                </p:nvGrpSpPr>
                <p:grpSpPr>
                  <a:xfrm>
                    <a:off x="1772738" y="2349000"/>
                    <a:ext cx="2288587" cy="2061142"/>
                    <a:chOff x="1772738" y="2349000"/>
                    <a:chExt cx="2288587" cy="2061142"/>
                  </a:xfrm>
                </p:grpSpPr>
                <p:cxnSp>
                  <p:nvCxnSpPr>
                    <p:cNvPr id="14" name="Straight Arrow Connector 13">
                      <a:extLst>
                        <a:ext uri="{FF2B5EF4-FFF2-40B4-BE49-F238E27FC236}">
                          <a16:creationId xmlns:a16="http://schemas.microsoft.com/office/drawing/2014/main" id="{F1FE3303-F477-4BFD-B1B2-C24AA113894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772738" y="3421766"/>
                      <a:ext cx="1141897" cy="988376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" name="Oval 15">
                      <a:extLst>
                        <a:ext uri="{FF2B5EF4-FFF2-40B4-BE49-F238E27FC236}">
                          <a16:creationId xmlns:a16="http://schemas.microsoft.com/office/drawing/2014/main" id="{DFC6A66F-7E14-4DFB-B0AD-12FFC00B8D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1325" y="2349000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  <a:effectLst>
                      <a:softEdge rad="63500"/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E600ADF6-223B-4A9A-B605-6B480E3E1489}"/>
                      </a:ext>
                    </a:extLst>
                  </p:cNvPr>
                  <p:cNvSpPr txBox="1"/>
                  <p:nvPr/>
                </p:nvSpPr>
                <p:spPr>
                  <a:xfrm>
                    <a:off x="3164137" y="2596612"/>
                    <a:ext cx="714375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3200" b="1" dirty="0" err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Ar</a:t>
                    </a:r>
                    <a:endParaRPr lang="en-GB" sz="3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1E908AB6-9D0E-4AB3-9D88-B086E60CE634}"/>
                    </a:ext>
                  </a:extLst>
                </p:cNvPr>
                <p:cNvGrpSpPr/>
                <p:nvPr/>
              </p:nvGrpSpPr>
              <p:grpSpPr>
                <a:xfrm>
                  <a:off x="6138862" y="2770300"/>
                  <a:ext cx="1080000" cy="1080000"/>
                  <a:chOff x="6633867" y="2876574"/>
                  <a:chExt cx="1080000" cy="1080000"/>
                </a:xfrm>
              </p:grpSpPr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D2F2642B-E2DE-4247-939C-448B1D3B5C1A}"/>
                      </a:ext>
                    </a:extLst>
                  </p:cNvPr>
                  <p:cNvSpPr/>
                  <p:nvPr/>
                </p:nvSpPr>
                <p:spPr>
                  <a:xfrm>
                    <a:off x="6633867" y="2876574"/>
                    <a:ext cx="1080000" cy="108000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>
                    <a:softEdge rad="6350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AD3F8DC7-1D13-4F26-ADA1-11E63B902AB9}"/>
                      </a:ext>
                    </a:extLst>
                  </p:cNvPr>
                  <p:cNvSpPr txBox="1"/>
                  <p:nvPr/>
                </p:nvSpPr>
                <p:spPr>
                  <a:xfrm>
                    <a:off x="6725273" y="3136612"/>
                    <a:ext cx="98859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3200" b="1" dirty="0" err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Ar</a:t>
                    </a:r>
                    <a:r>
                      <a:rPr lang="en-GB" sz="3200" b="1" baseline="30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+</a:t>
                    </a:r>
                  </a:p>
                </p:txBody>
              </p:sp>
            </p:grpSp>
            <p:sp>
              <p:nvSpPr>
                <p:cNvPr id="8" name="Arrow: Right 7">
                  <a:extLst>
                    <a:ext uri="{FF2B5EF4-FFF2-40B4-BE49-F238E27FC236}">
                      <a16:creationId xmlns:a16="http://schemas.microsoft.com/office/drawing/2014/main" id="{C57A94ED-326B-4478-A648-F9C4C0E17DEB}"/>
                    </a:ext>
                  </a:extLst>
                </p:cNvPr>
                <p:cNvSpPr/>
                <p:nvPr/>
              </p:nvSpPr>
              <p:spPr>
                <a:xfrm>
                  <a:off x="4937771" y="3017911"/>
                  <a:ext cx="477044" cy="584775"/>
                </a:xfrm>
                <a:prstGeom prst="rightArrow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254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5C59637-B847-454A-8181-E3550DBD24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7293" y="4366245"/>
                <a:ext cx="72000" cy="72000"/>
              </a:xfrm>
              <a:prstGeom prst="rect">
                <a:avLst/>
              </a:prstGeom>
            </p:spPr>
          </p:pic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C067E56-0958-483A-BCC1-92CF9828F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8107" y="2576004"/>
              <a:ext cx="72000" cy="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8044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ionsiation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32000" y="863126"/>
            <a:ext cx="8285163" cy="769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Some of these statements about beta </a:t>
            </a:r>
            <a:r>
              <a:rPr lang="en-US" sz="1500" dirty="0" err="1"/>
              <a:t>ionisation</a:t>
            </a:r>
            <a:r>
              <a:rPr lang="en-US" sz="1500" dirty="0"/>
              <a:t> are correct and some are wrong.</a:t>
            </a:r>
            <a:endParaRPr lang="en-GB" sz="1500" dirty="0"/>
          </a:p>
          <a:p>
            <a:r>
              <a:rPr lang="en-US" sz="1500" dirty="0"/>
              <a:t>Use the correct statements to explain how beta particles can cause </a:t>
            </a:r>
            <a:r>
              <a:rPr lang="en-US" sz="1500" dirty="0" err="1"/>
              <a:t>ionisation</a:t>
            </a:r>
            <a:r>
              <a:rPr lang="en-US" sz="1500" dirty="0"/>
              <a:t>.</a:t>
            </a:r>
            <a:endParaRPr lang="en-GB" sz="150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9212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Because it has the same number of electrons as protons.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can push an electron off an argon atom.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7200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direct hit is not needed.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2000" y="1523032"/>
            <a:ext cx="8412012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 with: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argon atom has no overall charge.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0" y="5242559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a very, very fast electron with a negative charge.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29212" y="5242559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electric field repels electrons from a distance.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29212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argon is now an ion because it is radioactive.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729212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Because it has the same number of electrons as neutrons.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29212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radioactive.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7200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argon is now an ion because it has an electric charge.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7200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it bashes into an outer electron.</a:t>
            </a:r>
          </a:p>
        </p:txBody>
      </p:sp>
    </p:spTree>
    <p:extLst>
      <p:ext uri="{BB962C8B-B14F-4D97-AF65-F5344CB8AC3E}">
        <p14:creationId xmlns:p14="http://schemas.microsoft.com/office/powerpoint/2010/main" val="1481432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995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ionisation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32000" y="863126"/>
            <a:ext cx="8285163" cy="769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9138" marR="0" lvl="0" indent="-7191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b="1" dirty="0"/>
              <a:t>Suggested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answer: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21300" y="410949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Because it has the same number of electrons as protons.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921300" y="191101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can push an electron off an argon atom.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21300" y="246063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direct hit is not needed.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2000" y="1237474"/>
            <a:ext cx="5355771" cy="585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argon atom has no overall charge.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21300" y="301025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a very, very fast electron with a negative charge.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21300" y="575835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electric field repels electrons from a distance.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921300" y="355987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argon is now an ion because it is radioactive.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921300" y="465911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Because it has the same number of electrons as neutrons.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921300" y="520873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radioactive.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921300" y="81177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argon is now an ion because it has an electric charge.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921300" y="1361390"/>
            <a:ext cx="3043188" cy="46204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it bashes into an outer electron.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434429-2EAD-4279-B46C-DF16E1B248C3}"/>
              </a:ext>
            </a:extLst>
          </p:cNvPr>
          <p:cNvSpPr txBox="1"/>
          <p:nvPr/>
        </p:nvSpPr>
        <p:spPr>
          <a:xfrm>
            <a:off x="432000" y="1707721"/>
            <a:ext cx="5355771" cy="585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Because it has the same number of electrons as protons.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3E6E6E-DC11-4719-AD7A-7C7E665F1846}"/>
              </a:ext>
            </a:extLst>
          </p:cNvPr>
          <p:cNvSpPr txBox="1"/>
          <p:nvPr/>
        </p:nvSpPr>
        <p:spPr>
          <a:xfrm>
            <a:off x="432000" y="2177968"/>
            <a:ext cx="5355771" cy="80613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a very, very fast electron with a negative charge.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D92506-5ACC-4699-B44A-9B528D134FFB}"/>
              </a:ext>
            </a:extLst>
          </p:cNvPr>
          <p:cNvSpPr txBox="1"/>
          <p:nvPr/>
        </p:nvSpPr>
        <p:spPr>
          <a:xfrm>
            <a:off x="432000" y="2868352"/>
            <a:ext cx="5355771" cy="585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can push an electron off an argon atom.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89B380-C4A1-4391-BD8D-A5DF36D03C6C}"/>
              </a:ext>
            </a:extLst>
          </p:cNvPr>
          <p:cNvSpPr txBox="1"/>
          <p:nvPr/>
        </p:nvSpPr>
        <p:spPr>
          <a:xfrm>
            <a:off x="432000" y="3338599"/>
            <a:ext cx="5355771" cy="585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direct hit is not needed.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F5EEB7-D54A-4417-AEE7-E62FD9378BF9}"/>
              </a:ext>
            </a:extLst>
          </p:cNvPr>
          <p:cNvSpPr txBox="1"/>
          <p:nvPr/>
        </p:nvSpPr>
        <p:spPr>
          <a:xfrm>
            <a:off x="432000" y="3808846"/>
            <a:ext cx="5355771" cy="585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electric field repels electrons from a distance.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92FDF6-33B5-4A6C-983B-0701D4BB3B7A}"/>
              </a:ext>
            </a:extLst>
          </p:cNvPr>
          <p:cNvSpPr txBox="1"/>
          <p:nvPr/>
        </p:nvSpPr>
        <p:spPr>
          <a:xfrm>
            <a:off x="432000" y="4279092"/>
            <a:ext cx="5355771" cy="68479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argon is now an ion because it has an electric charge.</a:t>
            </a:r>
          </a:p>
        </p:txBody>
      </p:sp>
      <p:sp>
        <p:nvSpPr>
          <p:cNvPr id="25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8315B8BA-6CBF-4826-B995-25778813FD5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89999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1" grpId="0" animBg="1"/>
      <p:bldP spid="32" grpId="0" animBg="1"/>
      <p:bldP spid="22" grpId="0" animBg="1"/>
      <p:bldP spid="27" grpId="0" animBg="1"/>
      <p:bldP spid="48" grpId="0" animBg="1"/>
      <p:bldP spid="17" grpId="0"/>
      <p:bldP spid="18" grpId="0"/>
      <p:bldP spid="19" grpId="0"/>
      <p:bldP spid="21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Irradiation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581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is sometimes exposed to gamma radiation.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This process is called irradiation.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Irradiation can destroy organisms on food that may cause illness.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Irradiation can extend shelf life and keep food fresh for longer.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Strawberries, Fruit, Fresh, Ripe, Healthy, Dessert">
            <a:extLst>
              <a:ext uri="{FF2B5EF4-FFF2-40B4-BE49-F238E27FC236}">
                <a16:creationId xmlns:a16="http://schemas.microsoft.com/office/drawing/2014/main" id="{36466B86-6601-460A-A02D-1A03711AE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670" y="2507701"/>
            <a:ext cx="3778898" cy="249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4764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817857E-4132-47CA-A930-949CEEC94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Irradiation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802974"/>
            <a:ext cx="2863600" cy="1210765"/>
          </a:xfrm>
          <a:prstGeom prst="wedgeRoundRectCallout">
            <a:avLst>
              <a:gd name="adj1" fmla="val 55287"/>
              <a:gd name="adj2" fmla="val 679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Vincent: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will make the strawberries a little bit radioactive.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656854" y="4966427"/>
            <a:ext cx="4366756" cy="769247"/>
          </a:xfrm>
          <a:prstGeom prst="wedgeRoundRectCallout">
            <a:avLst>
              <a:gd name="adj1" fmla="val -29435"/>
              <a:gd name="adj2" fmla="val -1005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Yusuf: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can kill insects on the strawberries.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155216" y="2916009"/>
            <a:ext cx="2642914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Xavier: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Afterwards, there will be no gamma radiation in the strawberries.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660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Zaynab: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strawberries will be changed a little bit by the radiation.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878223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Wiktoria: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Gamma radiation will ionise atoms and destroy harmful bacteria.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104252" cy="4944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talking about irradiation.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20496C3-B242-4598-ADBD-E70A4F56F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Irradiation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432000" y="864000"/>
            <a:ext cx="4819622" cy="4425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students are talking about irradiation.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759416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irradiation?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irradiation?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FEB73E1-BFB6-4638-9C68-FCDF36BD74F6}"/>
              </a:ext>
            </a:extLst>
          </p:cNvPr>
          <p:cNvGrpSpPr/>
          <p:nvPr/>
        </p:nvGrpSpPr>
        <p:grpSpPr>
          <a:xfrm>
            <a:off x="818273" y="1294167"/>
            <a:ext cx="7471691" cy="3303288"/>
            <a:chOff x="551919" y="1773557"/>
            <a:chExt cx="7471691" cy="3303288"/>
          </a:xfrm>
        </p:grpSpPr>
        <p:sp>
          <p:nvSpPr>
            <p:cNvPr id="37" name="Rounded Rectangular Callout 1">
              <a:extLst>
                <a:ext uri="{FF2B5EF4-FFF2-40B4-BE49-F238E27FC236}">
                  <a16:creationId xmlns:a16="http://schemas.microsoft.com/office/drawing/2014/main" id="{4D2194C8-1013-4A55-9AB1-E5BD6726B42F}"/>
                </a:ext>
              </a:extLst>
            </p:cNvPr>
            <p:cNvSpPr/>
            <p:nvPr/>
          </p:nvSpPr>
          <p:spPr>
            <a:xfrm>
              <a:off x="899508" y="1773557"/>
              <a:ext cx="2821518" cy="988352"/>
            </a:xfrm>
            <a:prstGeom prst="wedgeRoundRectCallout">
              <a:avLst>
                <a:gd name="adj1" fmla="val 45499"/>
                <a:gd name="adj2" fmla="val 67386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Vincent: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It will make the strawberries a little bit radioactive.</a:t>
              </a:r>
            </a:p>
          </p:txBody>
        </p:sp>
        <p:sp>
          <p:nvSpPr>
            <p:cNvPr id="38" name="Rounded Rectangular Callout 28">
              <a:extLst>
                <a:ext uri="{FF2B5EF4-FFF2-40B4-BE49-F238E27FC236}">
                  <a16:creationId xmlns:a16="http://schemas.microsoft.com/office/drawing/2014/main" id="{F57BB49F-70FA-4B7D-8989-9BEF943A4B1E}"/>
                </a:ext>
              </a:extLst>
            </p:cNvPr>
            <p:cNvSpPr/>
            <p:nvPr/>
          </p:nvSpPr>
          <p:spPr>
            <a:xfrm>
              <a:off x="3179605" y="4448906"/>
              <a:ext cx="4302584" cy="627939"/>
            </a:xfrm>
            <a:prstGeom prst="wedgeRoundRectCallout">
              <a:avLst>
                <a:gd name="adj1" fmla="val -28596"/>
                <a:gd name="adj2" fmla="val -100505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Yusuf: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It can kill insects on the strawberries.</a:t>
              </a:r>
            </a:p>
          </p:txBody>
        </p:sp>
        <p:sp>
          <p:nvSpPr>
            <p:cNvPr id="39" name="Rounded Rectangular Callout 29">
              <a:extLst>
                <a:ext uri="{FF2B5EF4-FFF2-40B4-BE49-F238E27FC236}">
                  <a16:creationId xmlns:a16="http://schemas.microsoft.com/office/drawing/2014/main" id="{CC89ECA2-5710-4C3C-8CC6-41C13DAA8CEB}"/>
                </a:ext>
              </a:extLst>
            </p:cNvPr>
            <p:cNvSpPr/>
            <p:nvPr/>
          </p:nvSpPr>
          <p:spPr>
            <a:xfrm>
              <a:off x="5419535" y="2925128"/>
              <a:ext cx="2604075" cy="1288645"/>
            </a:xfrm>
            <a:prstGeom prst="wedgeRoundRectCallout">
              <a:avLst>
                <a:gd name="adj1" fmla="val -67058"/>
                <a:gd name="adj2" fmla="val 6056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Xavier: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Afterwards, there will be no gamma radiation in the strawberries.</a:t>
              </a:r>
            </a:p>
          </p:txBody>
        </p:sp>
        <p:sp>
          <p:nvSpPr>
            <p:cNvPr id="40" name="Rounded Rectangular Callout 30">
              <a:extLst>
                <a:ext uri="{FF2B5EF4-FFF2-40B4-BE49-F238E27FC236}">
                  <a16:creationId xmlns:a16="http://schemas.microsoft.com/office/drawing/2014/main" id="{15ED0171-E4F5-4DFD-9E95-DD05FC92C086}"/>
                </a:ext>
              </a:extLst>
            </p:cNvPr>
            <p:cNvSpPr/>
            <p:nvPr/>
          </p:nvSpPr>
          <p:spPr>
            <a:xfrm>
              <a:off x="551919" y="3010252"/>
              <a:ext cx="2482249" cy="1288645"/>
            </a:xfrm>
            <a:prstGeom prst="wedgeRoundRectCallout">
              <a:avLst>
                <a:gd name="adj1" fmla="val 59576"/>
                <a:gd name="adj2" fmla="val -1989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Zaynab: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strawberries will be changed a little bit by the radiation.</a:t>
              </a:r>
            </a:p>
          </p:txBody>
        </p:sp>
        <p:sp>
          <p:nvSpPr>
            <p:cNvPr id="41" name="Rounded Rectangular Callout 31">
              <a:extLst>
                <a:ext uri="{FF2B5EF4-FFF2-40B4-BE49-F238E27FC236}">
                  <a16:creationId xmlns:a16="http://schemas.microsoft.com/office/drawing/2014/main" id="{0762DD24-B24B-4ED4-9A5C-9A9D689722E4}"/>
                </a:ext>
              </a:extLst>
            </p:cNvPr>
            <p:cNvSpPr/>
            <p:nvPr/>
          </p:nvSpPr>
          <p:spPr>
            <a:xfrm>
              <a:off x="3961702" y="1773557"/>
              <a:ext cx="3821231" cy="932008"/>
            </a:xfrm>
            <a:prstGeom prst="wedgeRoundRectCallout">
              <a:avLst>
                <a:gd name="adj1" fmla="val -35747"/>
                <a:gd name="adj2" fmla="val 72675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Wiktoria: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Gamma radiation will ionise atoms and destroy harmful bacteria.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ED79D3F-40E4-4BF0-89C1-D7908102D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7795" y="2997042"/>
              <a:ext cx="1498322" cy="1058999"/>
            </a:xfrm>
            <a:prstGeom prst="rect">
              <a:avLst/>
            </a:prstGeom>
          </p:spPr>
        </p:pic>
      </p:grpSp>
      <p:sp>
        <p:nvSpPr>
          <p:cNvPr id="1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7B46CD4-188B-41B1-A44F-3794D28BC326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881740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8263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Blocking paper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245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radioactive source contains some americium-241.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Americium-241 emits alpha radiation and gamma radiation.</a:t>
            </a:r>
          </a:p>
          <a:p>
            <a:pPr lvl="0">
              <a:defRPr/>
            </a:pPr>
            <a:r>
              <a:rPr lang="en-US" dirty="0"/>
              <a:t>A </a:t>
            </a:r>
            <a:r>
              <a:rPr lang="en-GB" dirty="0"/>
              <a:t>Geiger-M</a:t>
            </a:r>
            <a:r>
              <a:rPr lang="hu-HU" dirty="0"/>
              <a:t>ű</a:t>
            </a:r>
            <a:r>
              <a:rPr lang="en-GB" dirty="0" err="1"/>
              <a:t>ller</a:t>
            </a:r>
            <a:r>
              <a:rPr lang="en-US" dirty="0"/>
              <a:t> tube and a counter is used to detect the radiation.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6D8CC3F-4558-4B8B-92A7-212A379F5894}"/>
              </a:ext>
            </a:extLst>
          </p:cNvPr>
          <p:cNvGrpSpPr/>
          <p:nvPr/>
        </p:nvGrpSpPr>
        <p:grpSpPr>
          <a:xfrm>
            <a:off x="3009852" y="2154645"/>
            <a:ext cx="3409997" cy="4200857"/>
            <a:chOff x="3009852" y="2154645"/>
            <a:chExt cx="3409997" cy="4200857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F1C6C03-A4AF-4AFC-9A45-30BE631AD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9852" y="2154645"/>
              <a:ext cx="618731" cy="4200857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97C88E1-7DC1-4451-BF78-40279295C1A9}"/>
                </a:ext>
              </a:extLst>
            </p:cNvPr>
            <p:cNvSpPr txBox="1"/>
            <p:nvPr/>
          </p:nvSpPr>
          <p:spPr>
            <a:xfrm>
              <a:off x="3979909" y="2154645"/>
              <a:ext cx="220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Radioactive source, held in a clamp stand.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4E974BB-2DB8-4FBF-B3E0-0562E659E1EE}"/>
                </a:ext>
              </a:extLst>
            </p:cNvPr>
            <p:cNvSpPr txBox="1"/>
            <p:nvPr/>
          </p:nvSpPr>
          <p:spPr>
            <a:xfrm>
              <a:off x="3979908" y="4515262"/>
              <a:ext cx="24399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Geiger-M</a:t>
              </a:r>
              <a:r>
                <a:rPr lang="hu-HU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ű</a:t>
              </a:r>
              <a:r>
                <a:rPr lang="en-GB" sz="1400" dirty="0" err="1">
                  <a:latin typeface="Verdana" panose="020B0604030504040204" pitchFamily="34" charset="0"/>
                  <a:ea typeface="Verdana" panose="020B0604030504040204" pitchFamily="34" charset="0"/>
                </a:rPr>
                <a:t>ller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 tube connected to a counter.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322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sources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Radioactive sources are often used to demonstrate radioactivity.</a:t>
            </a:r>
          </a:p>
          <a:p>
            <a:r>
              <a:rPr lang="en-GB" dirty="0"/>
              <a:t>A warning sign alerts people to the dangers of what is inside.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1FBBEF5-BE89-4A8D-802F-114265F397A2}"/>
              </a:ext>
            </a:extLst>
          </p:cNvPr>
          <p:cNvGrpSpPr/>
          <p:nvPr/>
        </p:nvGrpSpPr>
        <p:grpSpPr>
          <a:xfrm>
            <a:off x="1073775" y="863125"/>
            <a:ext cx="5719518" cy="4783582"/>
            <a:chOff x="1277882" y="863125"/>
            <a:chExt cx="5719518" cy="478358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35AC6D2-EDF2-4271-A735-8C78C7C10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582" y="2508548"/>
              <a:ext cx="1253818" cy="874577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B363008-060C-48D5-82E8-7414FF23F25D}"/>
                </a:ext>
              </a:extLst>
            </p:cNvPr>
            <p:cNvGrpSpPr/>
            <p:nvPr/>
          </p:nvGrpSpPr>
          <p:grpSpPr>
            <a:xfrm>
              <a:off x="1277882" y="863125"/>
              <a:ext cx="3480818" cy="4783582"/>
              <a:chOff x="1118963" y="562291"/>
              <a:chExt cx="3480818" cy="4783582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63648107-C559-48B3-8051-F23C77A2DA7E}"/>
                  </a:ext>
                </a:extLst>
              </p:cNvPr>
              <p:cNvGrpSpPr/>
              <p:nvPr/>
            </p:nvGrpSpPr>
            <p:grpSpPr>
              <a:xfrm>
                <a:off x="2079781" y="2409888"/>
                <a:ext cx="2520000" cy="2935985"/>
                <a:chOff x="4280675" y="2716552"/>
                <a:chExt cx="2520000" cy="2935985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1F14FD18-8811-437C-A19E-E4D64247964F}"/>
                    </a:ext>
                  </a:extLst>
                </p:cNvPr>
                <p:cNvGrpSpPr/>
                <p:nvPr/>
              </p:nvGrpSpPr>
              <p:grpSpPr>
                <a:xfrm>
                  <a:off x="4280675" y="2716552"/>
                  <a:ext cx="2520000" cy="2520000"/>
                  <a:chOff x="5507822" y="3454007"/>
                  <a:chExt cx="2520000" cy="2520000"/>
                </a:xfrm>
                <a:scene3d>
                  <a:camera prst="orthographicFront">
                    <a:rot lat="17400000" lon="9600000" rev="1200000"/>
                  </a:camera>
                  <a:lightRig rig="threePt" dir="t"/>
                </a:scene3d>
              </p:grpSpPr>
              <p:sp>
                <p:nvSpPr>
                  <p:cNvPr id="29" name="Freeform: Shape 28">
                    <a:extLst>
                      <a:ext uri="{FF2B5EF4-FFF2-40B4-BE49-F238E27FC236}">
                        <a16:creationId xmlns:a16="http://schemas.microsoft.com/office/drawing/2014/main" id="{04D27646-D9A1-4562-9B5C-3DDD72562397}"/>
                      </a:ext>
                    </a:extLst>
                  </p:cNvPr>
                  <p:cNvSpPr/>
                  <p:nvPr/>
                </p:nvSpPr>
                <p:spPr>
                  <a:xfrm>
                    <a:off x="5507822" y="3454007"/>
                    <a:ext cx="2520000" cy="2520000"/>
                  </a:xfrm>
                  <a:custGeom>
                    <a:avLst/>
                    <a:gdLst>
                      <a:gd name="connsiteX0" fmla="*/ 1260000 w 2520000"/>
                      <a:gd name="connsiteY0" fmla="*/ 756000 h 2520000"/>
                      <a:gd name="connsiteX1" fmla="*/ 756000 w 2520000"/>
                      <a:gd name="connsiteY1" fmla="*/ 1260000 h 2520000"/>
                      <a:gd name="connsiteX2" fmla="*/ 1260000 w 2520000"/>
                      <a:gd name="connsiteY2" fmla="*/ 1764000 h 2520000"/>
                      <a:gd name="connsiteX3" fmla="*/ 1764000 w 2520000"/>
                      <a:gd name="connsiteY3" fmla="*/ 1260000 h 2520000"/>
                      <a:gd name="connsiteX4" fmla="*/ 1260000 w 2520000"/>
                      <a:gd name="connsiteY4" fmla="*/ 756000 h 2520000"/>
                      <a:gd name="connsiteX5" fmla="*/ 0 w 2520000"/>
                      <a:gd name="connsiteY5" fmla="*/ 0 h 2520000"/>
                      <a:gd name="connsiteX6" fmla="*/ 2520000 w 2520000"/>
                      <a:gd name="connsiteY6" fmla="*/ 0 h 2520000"/>
                      <a:gd name="connsiteX7" fmla="*/ 2520000 w 2520000"/>
                      <a:gd name="connsiteY7" fmla="*/ 2520000 h 2520000"/>
                      <a:gd name="connsiteX8" fmla="*/ 0 w 2520000"/>
                      <a:gd name="connsiteY8" fmla="*/ 2520000 h 252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520000" h="2520000">
                        <a:moveTo>
                          <a:pt x="1260000" y="756000"/>
                        </a:moveTo>
                        <a:cubicBezTo>
                          <a:pt x="981648" y="756000"/>
                          <a:pt x="756000" y="981648"/>
                          <a:pt x="756000" y="1260000"/>
                        </a:cubicBezTo>
                        <a:cubicBezTo>
                          <a:pt x="756000" y="1538352"/>
                          <a:pt x="981648" y="1764000"/>
                          <a:pt x="1260000" y="1764000"/>
                        </a:cubicBezTo>
                        <a:cubicBezTo>
                          <a:pt x="1538352" y="1764000"/>
                          <a:pt x="1764000" y="1538352"/>
                          <a:pt x="1764000" y="1260000"/>
                        </a:cubicBezTo>
                        <a:cubicBezTo>
                          <a:pt x="1764000" y="981648"/>
                          <a:pt x="1538352" y="756000"/>
                          <a:pt x="1260000" y="756000"/>
                        </a:cubicBezTo>
                        <a:close/>
                        <a:moveTo>
                          <a:pt x="0" y="0"/>
                        </a:moveTo>
                        <a:lnTo>
                          <a:pt x="2520000" y="0"/>
                        </a:lnTo>
                        <a:lnTo>
                          <a:pt x="2520000" y="2520000"/>
                        </a:lnTo>
                        <a:lnTo>
                          <a:pt x="0" y="2520000"/>
                        </a:lnTo>
                        <a:close/>
                      </a:path>
                    </a:pathLst>
                  </a:custGeom>
                  <a:blipFill>
                    <a:blip r:embed="rId5"/>
                    <a:tile tx="0" ty="0" sx="100000" sy="100000" flip="none" algn="tl"/>
                  </a:blipFill>
                  <a:ln>
                    <a:noFill/>
                  </a:ln>
                  <a:sp3d z="1524000" extrusionH="1524000">
                    <a:bevelT w="0" h="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0C2B1C31-2D5B-4947-AAE8-E8A4D4117EF3}"/>
                      </a:ext>
                    </a:extLst>
                  </p:cNvPr>
                  <p:cNvSpPr/>
                  <p:nvPr/>
                </p:nvSpPr>
                <p:spPr>
                  <a:xfrm>
                    <a:off x="6281822" y="4228007"/>
                    <a:ext cx="972000" cy="972000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143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p3d z="1524000" extrusionH="127000">
                    <a:bevelB w="127000" h="1397000" prst="slope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33" name="Picture 2" descr="Radioactive">
                  <a:extLst>
                    <a:ext uri="{FF2B5EF4-FFF2-40B4-BE49-F238E27FC236}">
                      <a16:creationId xmlns:a16="http://schemas.microsoft.com/office/drawing/2014/main" id="{6E6F390D-D63B-4D3D-8510-02243AA0D6E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42501" y="4569622"/>
                  <a:ext cx="1114983" cy="10829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4719365B-40C6-451B-8D7C-CE586661D38F}"/>
                  </a:ext>
                </a:extLst>
              </p:cNvPr>
              <p:cNvSpPr/>
              <p:nvPr/>
            </p:nvSpPr>
            <p:spPr>
              <a:xfrm>
                <a:off x="2161593" y="4059917"/>
                <a:ext cx="72000" cy="720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1200000" lon="420000" rev="2400000"/>
                </a:camera>
                <a:lightRig rig="threePt" dir="t"/>
              </a:scene3d>
              <a:sp3d extrusionH="2317750"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8AFF6986-719B-478D-9F05-F315ACEBD164}"/>
                  </a:ext>
                </a:extLst>
              </p:cNvPr>
              <p:cNvSpPr/>
              <p:nvPr/>
            </p:nvSpPr>
            <p:spPr>
              <a:xfrm>
                <a:off x="1118963" y="562291"/>
                <a:ext cx="2520000" cy="2520000"/>
              </a:xfrm>
              <a:prstGeom prst="rect">
                <a:avLst/>
              </a:prstGeom>
              <a:blipFill>
                <a:blip r:embed="rId5"/>
                <a:tile tx="0" ty="0" sx="100000" sy="100000" flip="none" algn="tl"/>
              </a:blipFill>
              <a:ln>
                <a:noFill/>
              </a:ln>
              <a:scene3d>
                <a:camera prst="orthographicFront">
                  <a:rot lat="17580000" lon="10800000" rev="1800000"/>
                </a:camera>
                <a:lightRig rig="threePt" dir="t"/>
              </a:scene3d>
              <a:sp3d z="1524000" extrusionH="444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D96EEB-5F7C-480C-823B-BE89E298C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Blocking paper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defRPr/>
            </a:pPr>
            <a:r>
              <a:rPr lang="en-US" dirty="0"/>
              <a:t>If a sheet of paper is put between the source and the </a:t>
            </a:r>
            <a:r>
              <a:rPr lang="en-GB" dirty="0"/>
              <a:t>Geiger-M</a:t>
            </a:r>
            <a:r>
              <a:rPr lang="hu-HU" dirty="0"/>
              <a:t>ű</a:t>
            </a:r>
            <a:r>
              <a:rPr lang="en-GB" dirty="0" err="1"/>
              <a:t>ller</a:t>
            </a:r>
            <a:r>
              <a:rPr lang="en-US" dirty="0"/>
              <a:t> tube, what do you think will happen to the count rate? 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Why do you think this will happen?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0F4A99E-033C-4AD2-AD27-5A9F4644B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319" y="999652"/>
            <a:ext cx="3554276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03698E-F8B7-4D40-8170-F405CF84A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Blocking paper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9854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defRPr/>
            </a:pPr>
            <a:r>
              <a:rPr lang="en-US" dirty="0"/>
              <a:t>When a sheet of paper was placed between the source and the </a:t>
            </a:r>
            <a:r>
              <a:rPr lang="en-GB" dirty="0"/>
              <a:t>Geiger-M</a:t>
            </a:r>
            <a:r>
              <a:rPr lang="hu-HU" dirty="0"/>
              <a:t>ű</a:t>
            </a:r>
            <a:r>
              <a:rPr lang="en-GB" dirty="0" err="1"/>
              <a:t>ller</a:t>
            </a:r>
            <a:r>
              <a:rPr lang="en-US" dirty="0"/>
              <a:t> tube, describe what happened to the count rate.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5598545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Watch a demonstration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E92551-60C6-4569-A9A0-8EE107D4C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060" y="1457454"/>
            <a:ext cx="2630231" cy="3943092"/>
          </a:xfrm>
          <a:prstGeom prst="rect">
            <a:avLst/>
          </a:prstGeom>
        </p:spPr>
      </p:pic>
      <p:sp>
        <p:nvSpPr>
          <p:cNvPr id="9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B5043526-1CE6-4C25-9E9A-3A60C1DE845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940668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Fukushima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507288" cy="1665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In 2011, there were several explosions at the Fukushima nuclear power station in Japan.</a:t>
            </a:r>
          </a:p>
          <a:p>
            <a:pPr lvl="0">
              <a:defRPr/>
            </a:pPr>
            <a:r>
              <a:rPr lang="en-GB" sz="1400" dirty="0"/>
              <a:t>An earthquake in the Pacific Ocean caused a tsunami and, a short time later, a giant 14 m high wall of water swamped the power station. </a:t>
            </a:r>
          </a:p>
          <a:p>
            <a:pPr lvl="0">
              <a:defRPr/>
            </a:pPr>
            <a:r>
              <a:rPr lang="en-GB" sz="1400" dirty="0"/>
              <a:t>This triggered a chain of events, leading to the explosions and the radioactive contamination of the surrounding area.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E4EFB4A-7DDE-42DD-9383-E0279ABCD818}"/>
              </a:ext>
            </a:extLst>
          </p:cNvPr>
          <p:cNvGrpSpPr/>
          <p:nvPr/>
        </p:nvGrpSpPr>
        <p:grpSpPr>
          <a:xfrm>
            <a:off x="737437" y="2412528"/>
            <a:ext cx="7633359" cy="3899062"/>
            <a:chOff x="737437" y="2412528"/>
            <a:chExt cx="7633359" cy="389906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A68C61C-1AEA-4BE2-8D46-6ADAF9640875}"/>
                </a:ext>
              </a:extLst>
            </p:cNvPr>
            <p:cNvGrpSpPr/>
            <p:nvPr/>
          </p:nvGrpSpPr>
          <p:grpSpPr>
            <a:xfrm>
              <a:off x="737437" y="2412528"/>
              <a:ext cx="7633359" cy="3229990"/>
              <a:chOff x="492962" y="2428876"/>
              <a:chExt cx="7633359" cy="3229990"/>
            </a:xfrm>
          </p:grpSpPr>
          <p:pic>
            <p:nvPicPr>
              <p:cNvPr id="5" name="Picture 2" descr="https://upload.wikimedia.org/wikipedia/commons/d/d7/NIT_Combined_Flights_Ground_Measurements_30Mar_03Apr2011_results.jpg">
                <a:extLst>
                  <a:ext uri="{FF2B5EF4-FFF2-40B4-BE49-F238E27FC236}">
                    <a16:creationId xmlns:a16="http://schemas.microsoft.com/office/drawing/2014/main" id="{F06751B5-0D54-4BCD-AEFF-53D41492FEB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256" r="2172" b="4475"/>
              <a:stretch/>
            </p:blipFill>
            <p:spPr bwMode="auto">
              <a:xfrm>
                <a:off x="2652384" y="2428876"/>
                <a:ext cx="5473937" cy="32299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 Placeholder 16">
                <a:extLst>
                  <a:ext uri="{FF2B5EF4-FFF2-40B4-BE49-F238E27FC236}">
                    <a16:creationId xmlns:a16="http://schemas.microsoft.com/office/drawing/2014/main" id="{8BE011CC-BE09-46E4-AB3A-441B0651ED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2962" y="3966350"/>
                <a:ext cx="2159421" cy="13506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>
                  <a:defRPr/>
                </a:pPr>
                <a:r>
                  <a:rPr lang="en-GB" sz="1400" i="1" dirty="0"/>
                  <a:t>A map showing radioactive contamination around the power station three weeks after the explosions. </a:t>
                </a:r>
              </a:p>
            </p:txBody>
          </p:sp>
        </p:grpSp>
        <p:sp>
          <p:nvSpPr>
            <p:cNvPr id="8" name="Text Placeholder 16">
              <a:extLst>
                <a:ext uri="{FF2B5EF4-FFF2-40B4-BE49-F238E27FC236}">
                  <a16:creationId xmlns:a16="http://schemas.microsoft.com/office/drawing/2014/main" id="{06B018E0-AFA4-4EE0-9CBB-013772786C0D}"/>
                </a:ext>
              </a:extLst>
            </p:cNvPr>
            <p:cNvSpPr txBox="1">
              <a:spLocks/>
            </p:cNvSpPr>
            <p:nvPr/>
          </p:nvSpPr>
          <p:spPr>
            <a:xfrm>
              <a:off x="2896858" y="5843239"/>
              <a:ext cx="5473938" cy="46835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defRPr/>
              </a:pPr>
              <a:r>
                <a:rPr lang="en-GB" sz="1200" i="1" dirty="0"/>
                <a:t>The safe limit of exposure to radiation is about 6000 </a:t>
              </a:r>
              <a:r>
                <a:rPr lang="en-GB" sz="1200" i="1" dirty="0" err="1"/>
                <a:t>mR</a:t>
              </a:r>
              <a:r>
                <a:rPr lang="en-GB" sz="1200" i="1" dirty="0"/>
                <a:t>/year.</a:t>
              </a:r>
            </a:p>
            <a:p>
              <a:pPr lvl="0" algn="r">
                <a:defRPr/>
              </a:pPr>
              <a:r>
                <a:rPr lang="en-GB" sz="1200" i="1" dirty="0"/>
                <a:t>At 12.5 </a:t>
              </a:r>
              <a:r>
                <a:rPr lang="en-GB" sz="1200" i="1" dirty="0" err="1"/>
                <a:t>mR</a:t>
              </a:r>
              <a:r>
                <a:rPr lang="en-GB" sz="1200" i="1" dirty="0"/>
                <a:t>/hr, this limit is reached in 20 days.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95249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817857E-4132-47CA-A930-949CEEC94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Fukushima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999" y="864000"/>
            <a:ext cx="6892631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students are discussing radioactive contamination around Fukushima.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ounded Rectangular Callout 1">
            <a:extLst>
              <a:ext uri="{FF2B5EF4-FFF2-40B4-BE49-F238E27FC236}">
                <a16:creationId xmlns:a16="http://schemas.microsoft.com/office/drawing/2014/main" id="{6C5641FA-F969-471F-839D-E25A81FB9824}"/>
              </a:ext>
            </a:extLst>
          </p:cNvPr>
          <p:cNvSpPr/>
          <p:nvPr/>
        </p:nvSpPr>
        <p:spPr>
          <a:xfrm>
            <a:off x="697704" y="1813354"/>
            <a:ext cx="2827683" cy="1323233"/>
          </a:xfrm>
          <a:prstGeom prst="wedgeRoundRectCallout">
            <a:avLst>
              <a:gd name="adj1" fmla="val 61998"/>
              <a:gd name="adj2" fmla="val 4587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Drew: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huge amount of radioactive material was blasted into the air. </a:t>
            </a:r>
          </a:p>
        </p:txBody>
      </p:sp>
      <p:sp>
        <p:nvSpPr>
          <p:cNvPr id="36" name="Rounded Rectangular Callout 28">
            <a:extLst>
              <a:ext uri="{FF2B5EF4-FFF2-40B4-BE49-F238E27FC236}">
                <a16:creationId xmlns:a16="http://schemas.microsoft.com/office/drawing/2014/main" id="{FE23BB93-DB36-475F-B93F-22C22EC247EB}"/>
              </a:ext>
            </a:extLst>
          </p:cNvPr>
          <p:cNvSpPr/>
          <p:nvPr/>
        </p:nvSpPr>
        <p:spPr>
          <a:xfrm>
            <a:off x="3051869" y="4820033"/>
            <a:ext cx="4799028" cy="788545"/>
          </a:xfrm>
          <a:prstGeom prst="wedgeRoundRectCallout">
            <a:avLst>
              <a:gd name="adj1" fmla="val -21294"/>
              <a:gd name="adj2" fmla="val -8165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Gracie: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Over time, the contamination will get less and less.</a:t>
            </a:r>
          </a:p>
        </p:txBody>
      </p:sp>
      <p:sp>
        <p:nvSpPr>
          <p:cNvPr id="37" name="Rounded Rectangular Callout 29">
            <a:extLst>
              <a:ext uri="{FF2B5EF4-FFF2-40B4-BE49-F238E27FC236}">
                <a16:creationId xmlns:a16="http://schemas.microsoft.com/office/drawing/2014/main" id="{94C0771F-D411-4F0F-BE9B-D2713F200200}"/>
              </a:ext>
            </a:extLst>
          </p:cNvPr>
          <p:cNvSpPr/>
          <p:nvPr/>
        </p:nvSpPr>
        <p:spPr>
          <a:xfrm>
            <a:off x="6030591" y="3119726"/>
            <a:ext cx="2675520" cy="1305422"/>
          </a:xfrm>
          <a:prstGeom prst="wedgeRoundRectCallout">
            <a:avLst>
              <a:gd name="adj1" fmla="val -67606"/>
              <a:gd name="adj2" fmla="val -923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Ffion: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Radioactive particles from the power station can be breathed in. </a:t>
            </a:r>
          </a:p>
        </p:txBody>
      </p:sp>
      <p:sp>
        <p:nvSpPr>
          <p:cNvPr id="38" name="Rounded Rectangular Callout 30">
            <a:extLst>
              <a:ext uri="{FF2B5EF4-FFF2-40B4-BE49-F238E27FC236}">
                <a16:creationId xmlns:a16="http://schemas.microsoft.com/office/drawing/2014/main" id="{C731A6CF-13D9-4187-97D9-D715E0DF5371}"/>
              </a:ext>
            </a:extLst>
          </p:cNvPr>
          <p:cNvSpPr/>
          <p:nvPr/>
        </p:nvSpPr>
        <p:spPr>
          <a:xfrm>
            <a:off x="215866" y="3499535"/>
            <a:ext cx="3049862" cy="1001521"/>
          </a:xfrm>
          <a:prstGeom prst="wedgeRoundRectCallout">
            <a:avLst>
              <a:gd name="adj1" fmla="val 58859"/>
              <a:gd name="adj2" fmla="val -2546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Henry: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Radiation from the power station made the air radioactive.</a:t>
            </a:r>
          </a:p>
        </p:txBody>
      </p:sp>
      <p:sp>
        <p:nvSpPr>
          <p:cNvPr id="39" name="Rounded Rectangular Callout 31">
            <a:extLst>
              <a:ext uri="{FF2B5EF4-FFF2-40B4-BE49-F238E27FC236}">
                <a16:creationId xmlns:a16="http://schemas.microsoft.com/office/drawing/2014/main" id="{662EE33D-D11F-437B-814F-FD7C38CE5C09}"/>
              </a:ext>
            </a:extLst>
          </p:cNvPr>
          <p:cNvSpPr/>
          <p:nvPr/>
        </p:nvSpPr>
        <p:spPr>
          <a:xfrm>
            <a:off x="3966173" y="1620747"/>
            <a:ext cx="3030578" cy="1090558"/>
          </a:xfrm>
          <a:prstGeom prst="wedgeRoundRectCallout">
            <a:avLst>
              <a:gd name="adj1" fmla="val -24144"/>
              <a:gd name="adj2" fmla="val 6830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Erin: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radiation was blown across the area by the wind.</a:t>
            </a:r>
          </a:p>
        </p:txBody>
      </p:sp>
    </p:spTree>
    <p:extLst>
      <p:ext uri="{BB962C8B-B14F-4D97-AF65-F5344CB8AC3E}">
        <p14:creationId xmlns:p14="http://schemas.microsoft.com/office/powerpoint/2010/main" val="2990392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20496C3-B242-4598-ADBD-E70A4F56F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Fukushima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7397B3-D3DD-403F-8E07-A326573C5A74}"/>
              </a:ext>
            </a:extLst>
          </p:cNvPr>
          <p:cNvGrpSpPr/>
          <p:nvPr/>
        </p:nvGrpSpPr>
        <p:grpSpPr>
          <a:xfrm>
            <a:off x="922531" y="1346730"/>
            <a:ext cx="7263176" cy="3144500"/>
            <a:chOff x="853638" y="1329197"/>
            <a:chExt cx="7263176" cy="3144500"/>
          </a:xfrm>
        </p:grpSpPr>
        <p:grpSp>
          <p:nvGrpSpPr>
            <p:cNvPr id="8" name="Group 7"/>
            <p:cNvGrpSpPr/>
            <p:nvPr/>
          </p:nvGrpSpPr>
          <p:grpSpPr>
            <a:xfrm>
              <a:off x="4064992" y="2572322"/>
              <a:ext cx="1192226" cy="864085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" name="Rounded Rectangular Callout 1"/>
            <p:cNvSpPr/>
            <p:nvPr/>
          </p:nvSpPr>
          <p:spPr>
            <a:xfrm>
              <a:off x="1321496" y="1438562"/>
              <a:ext cx="2565288" cy="1141649"/>
            </a:xfrm>
            <a:prstGeom prst="wedgeRoundRectCallout">
              <a:avLst>
                <a:gd name="adj1" fmla="val 61998"/>
                <a:gd name="adj2" fmla="val 45874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Drew: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huge amount of radioactive material was blasted into the air. </a:t>
              </a:r>
            </a:p>
          </p:txBody>
        </p:sp>
        <p:sp>
          <p:nvSpPr>
            <p:cNvPr id="29" name="Rounded Rectangular Callout 28"/>
            <p:cNvSpPr/>
            <p:nvPr/>
          </p:nvSpPr>
          <p:spPr>
            <a:xfrm>
              <a:off x="3345350" y="3793362"/>
              <a:ext cx="4251617" cy="680335"/>
            </a:xfrm>
            <a:prstGeom prst="wedgeRoundRectCallout">
              <a:avLst>
                <a:gd name="adj1" fmla="val -21294"/>
                <a:gd name="adj2" fmla="val -81652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Gracie: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Over time, the contamination will get less and less.</a:t>
              </a: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5781539" y="2447372"/>
              <a:ext cx="2335275" cy="1126282"/>
            </a:xfrm>
            <a:prstGeom prst="wedgeRoundRectCallout">
              <a:avLst>
                <a:gd name="adj1" fmla="val -68554"/>
                <a:gd name="adj2" fmla="val -7286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Ffion: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Radioactive particles from the power station can be breathed in. </a:t>
              </a: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853638" y="2761875"/>
              <a:ext cx="2823318" cy="864085"/>
            </a:xfrm>
            <a:prstGeom prst="wedgeRoundRectCallout">
              <a:avLst>
                <a:gd name="adj1" fmla="val 58859"/>
                <a:gd name="adj2" fmla="val -2546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Henry: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Radiation from the power station made the air radioactive.</a:t>
              </a:r>
            </a:p>
          </p:txBody>
        </p:sp>
        <p:sp>
          <p:nvSpPr>
            <p:cNvPr id="32" name="Rounded Rectangular Callout 31"/>
            <p:cNvSpPr/>
            <p:nvPr/>
          </p:nvSpPr>
          <p:spPr>
            <a:xfrm>
              <a:off x="4128974" y="1329197"/>
              <a:ext cx="2714016" cy="940903"/>
            </a:xfrm>
            <a:prstGeom prst="wedgeRoundRectCallout">
              <a:avLst>
                <a:gd name="adj1" fmla="val -24144"/>
                <a:gd name="adj2" fmla="val 68300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Erin: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radiation was blown across the area by the wind.</a:t>
              </a:r>
            </a:p>
          </p:txBody>
        </p: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80000" y="864000"/>
            <a:ext cx="8633800" cy="84188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radioactive contamination around Fukushima.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radioactive contamination around Fukushima?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radioactive contamination around Fukushima?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  <p:sp>
        <p:nvSpPr>
          <p:cNvPr id="36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F14AB609-EDD2-4DFD-B0DE-A6229CE25F93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570337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Radioactive sources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9845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radioactive sources.</a:t>
            </a:r>
          </a:p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particles 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radiation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1933662"/>
            <a:ext cx="8748828" cy="417384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tIns="180000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Each radioactive source contains _______________.</a:t>
            </a:r>
          </a:p>
          <a:p>
            <a:pPr marL="719138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alpha source emits alpha particles. </a:t>
            </a:r>
          </a:p>
          <a:p>
            <a:pPr marL="719138">
              <a:lnSpc>
                <a:spcPct val="114000"/>
              </a:lnSpc>
              <a:spcAft>
                <a:spcPts val="6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Alpha particles are ______________.</a:t>
            </a:r>
          </a:p>
          <a:p>
            <a:pPr marL="719138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beta source emits beta particles. </a:t>
            </a:r>
          </a:p>
          <a:p>
            <a:pPr marL="719138">
              <a:lnSpc>
                <a:spcPct val="114000"/>
              </a:lnSpc>
              <a:spcAft>
                <a:spcPts val="6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Beta particles are _______________.</a:t>
            </a:r>
          </a:p>
          <a:p>
            <a:pPr marL="719138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gamma source emits gamma photons. </a:t>
            </a:r>
          </a:p>
          <a:p>
            <a:pPr marL="719138"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Gamma photons are _______________.</a:t>
            </a:r>
          </a:p>
          <a:p>
            <a:pPr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Each radioactive source is stored in a metal box made of lead.</a:t>
            </a:r>
          </a:p>
          <a:p>
            <a:pPr>
              <a:lnSpc>
                <a:spcPct val="114000"/>
              </a:lnSpc>
              <a:spcAft>
                <a:spcPts val="18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lead box absorbs _______________. </a:t>
            </a:r>
          </a:p>
          <a:p>
            <a:pPr algn="ctr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_______________ can decay and emit 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1287444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Radioactive sources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Answers:</a:t>
            </a:r>
          </a:p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only the words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particles 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radiation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1933662"/>
            <a:ext cx="8748828" cy="417384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tIns="180000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Each radioactive source contains _______________.</a:t>
            </a:r>
          </a:p>
          <a:p>
            <a:pPr marL="719138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alpha source emits alpha particles. </a:t>
            </a:r>
          </a:p>
          <a:p>
            <a:pPr marL="722313">
              <a:lnSpc>
                <a:spcPct val="114000"/>
              </a:lnSpc>
              <a:spcAft>
                <a:spcPts val="6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Alpha particles are ______________.</a:t>
            </a:r>
          </a:p>
          <a:p>
            <a:pPr marL="719138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beta source emits beta particles. </a:t>
            </a:r>
          </a:p>
          <a:p>
            <a:pPr marL="722313">
              <a:lnSpc>
                <a:spcPct val="114000"/>
              </a:lnSpc>
              <a:spcAft>
                <a:spcPts val="6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Beta particles are _______________.</a:t>
            </a:r>
          </a:p>
          <a:p>
            <a:pPr marL="719138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gamma source emits gamma photons. </a:t>
            </a:r>
          </a:p>
          <a:p>
            <a:pPr marL="722313"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Gamma photons are _______________.</a:t>
            </a:r>
          </a:p>
          <a:p>
            <a:pPr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Each radioactive source is stored in a metal box made of lead.</a:t>
            </a:r>
          </a:p>
          <a:p>
            <a:pPr>
              <a:lnSpc>
                <a:spcPct val="114000"/>
              </a:lnSpc>
              <a:spcAft>
                <a:spcPts val="18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lead box absorbs _______________. </a:t>
            </a:r>
          </a:p>
          <a:p>
            <a:pPr algn="ctr">
              <a:lnSpc>
                <a:spcPct val="114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_______________ can decay and emit _______________.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DFD843-B5E9-4F47-AC02-29DC1A0283EC}"/>
              </a:ext>
            </a:extLst>
          </p:cNvPr>
          <p:cNvSpPr txBox="1"/>
          <p:nvPr/>
        </p:nvSpPr>
        <p:spPr>
          <a:xfrm>
            <a:off x="3905107" y="2091120"/>
            <a:ext cx="2565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particles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087348-5B23-4A11-9E1C-99DA6B827E62}"/>
              </a:ext>
            </a:extLst>
          </p:cNvPr>
          <p:cNvSpPr txBox="1"/>
          <p:nvPr/>
        </p:nvSpPr>
        <p:spPr>
          <a:xfrm>
            <a:off x="926435" y="5597468"/>
            <a:ext cx="2565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particles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315B47-D212-40F2-BE61-2ECAED2B41D4}"/>
              </a:ext>
            </a:extLst>
          </p:cNvPr>
          <p:cNvSpPr txBox="1"/>
          <p:nvPr/>
        </p:nvSpPr>
        <p:spPr>
          <a:xfrm>
            <a:off x="3058888" y="2883945"/>
            <a:ext cx="236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C9EBAA-47B4-401E-8AFB-4E7B724312F6}"/>
              </a:ext>
            </a:extLst>
          </p:cNvPr>
          <p:cNvSpPr txBox="1"/>
          <p:nvPr/>
        </p:nvSpPr>
        <p:spPr>
          <a:xfrm>
            <a:off x="3004461" y="3584253"/>
            <a:ext cx="236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B45F28-F626-4611-8B1F-0A37B628CA03}"/>
              </a:ext>
            </a:extLst>
          </p:cNvPr>
          <p:cNvSpPr txBox="1"/>
          <p:nvPr/>
        </p:nvSpPr>
        <p:spPr>
          <a:xfrm>
            <a:off x="3341919" y="4295447"/>
            <a:ext cx="236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8E238E-7669-43E8-BA83-EABD84C91447}"/>
              </a:ext>
            </a:extLst>
          </p:cNvPr>
          <p:cNvSpPr txBox="1"/>
          <p:nvPr/>
        </p:nvSpPr>
        <p:spPr>
          <a:xfrm>
            <a:off x="2710549" y="5067148"/>
            <a:ext cx="236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2631BE-D58F-4A65-903A-5D5A408FFA71}"/>
              </a:ext>
            </a:extLst>
          </p:cNvPr>
          <p:cNvSpPr txBox="1"/>
          <p:nvPr/>
        </p:nvSpPr>
        <p:spPr>
          <a:xfrm>
            <a:off x="5612512" y="5605243"/>
            <a:ext cx="236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</a:t>
            </a:r>
          </a:p>
        </p:txBody>
      </p:sp>
      <p:sp>
        <p:nvSpPr>
          <p:cNvPr id="15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21904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Alpha particles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1110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Americium-241 is a radioactive isotope.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As it decays it emits alpha particles.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F2BC316-589E-4CB7-83FF-E84E70F3EB1D}"/>
              </a:ext>
            </a:extLst>
          </p:cNvPr>
          <p:cNvGrpSpPr/>
          <p:nvPr/>
        </p:nvGrpSpPr>
        <p:grpSpPr>
          <a:xfrm>
            <a:off x="1229221" y="2184525"/>
            <a:ext cx="5440414" cy="2100449"/>
            <a:chOff x="952495" y="2359981"/>
            <a:chExt cx="5440414" cy="210044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49BE75F-735C-4B10-AB5C-306F99A54A5F}"/>
                </a:ext>
              </a:extLst>
            </p:cNvPr>
            <p:cNvGrpSpPr/>
            <p:nvPr/>
          </p:nvGrpSpPr>
          <p:grpSpPr>
            <a:xfrm>
              <a:off x="952495" y="2538663"/>
              <a:ext cx="5073321" cy="1921767"/>
              <a:chOff x="952495" y="2538663"/>
              <a:chExt cx="5073321" cy="192176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8205896-9D8E-4B67-87C3-50DDA43E6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2495" y="3046683"/>
                <a:ext cx="2026787" cy="1413747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</p:pic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072BB89E-AB07-4247-9ED8-0182EA605320}"/>
                  </a:ext>
                </a:extLst>
              </p:cNvPr>
              <p:cNvCxnSpPr/>
              <p:nvPr/>
            </p:nvCxnSpPr>
            <p:spPr>
              <a:xfrm flipV="1">
                <a:off x="3212432" y="2538663"/>
                <a:ext cx="1251284" cy="56548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E2861BE1-BA85-46B7-BF37-2BDCA9AB39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96866" y="2917110"/>
                <a:ext cx="1328950" cy="20986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482C9559-07C9-47EC-BA22-F853C670D5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15253" y="3729491"/>
                <a:ext cx="1432684" cy="1049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BBA4150-C3D1-4335-AB62-D0525879E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5139" y="2359981"/>
              <a:ext cx="183453" cy="1800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465E9C8-F42A-48D0-BE53-1EBFB8FC5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7801211">
              <a:off x="6211182" y="2792387"/>
              <a:ext cx="183453" cy="1800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385F49E-B9CF-4452-BC88-BD41DCBC7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4523582">
              <a:off x="4780599" y="3604563"/>
              <a:ext cx="183453" cy="180000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D34E63-9FD2-4A06-981B-225A07F3081C}"/>
              </a:ext>
            </a:extLst>
          </p:cNvPr>
          <p:cNvSpPr txBox="1"/>
          <p:nvPr/>
        </p:nvSpPr>
        <p:spPr>
          <a:xfrm>
            <a:off x="1229221" y="4468986"/>
            <a:ext cx="2514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A radioactive source containing Americium 241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465FA8-B345-49E3-85B9-ADB513C708BA}"/>
              </a:ext>
            </a:extLst>
          </p:cNvPr>
          <p:cNvSpPr txBox="1"/>
          <p:nvPr/>
        </p:nvSpPr>
        <p:spPr>
          <a:xfrm>
            <a:off x="5638067" y="5427502"/>
            <a:ext cx="2810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The picture is not drawn to scale.</a:t>
            </a:r>
          </a:p>
        </p:txBody>
      </p:sp>
    </p:spTree>
    <p:extLst>
      <p:ext uri="{BB962C8B-B14F-4D97-AF65-F5344CB8AC3E}">
        <p14:creationId xmlns:p14="http://schemas.microsoft.com/office/powerpoint/2010/main" val="4273134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Alpha particles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label to describe alpha particles?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material.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particles.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Radiation.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6870006-23CF-4214-9375-276A462ABFE3}"/>
              </a:ext>
            </a:extLst>
          </p:cNvPr>
          <p:cNvGrpSpPr/>
          <p:nvPr/>
        </p:nvGrpSpPr>
        <p:grpSpPr>
          <a:xfrm>
            <a:off x="2671012" y="1729809"/>
            <a:ext cx="2367325" cy="1292379"/>
            <a:chOff x="2310064" y="1991545"/>
            <a:chExt cx="2367325" cy="129237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1C39D40-6143-48DD-AD13-D60ABE5C0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138516">
              <a:off x="3851928" y="1991545"/>
              <a:ext cx="825461" cy="809924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4AE4C62-F7CD-4E8E-BEF4-EEA3278D1A2E}"/>
                </a:ext>
              </a:extLst>
            </p:cNvPr>
            <p:cNvCxnSpPr/>
            <p:nvPr/>
          </p:nvCxnSpPr>
          <p:spPr>
            <a:xfrm flipV="1">
              <a:off x="2310064" y="2718440"/>
              <a:ext cx="1251284" cy="5654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Alpha particles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2.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What is the best description of what alpha particles can do?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can emit radiation.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can make atoms lose outer electrons.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can make atoms radioactive.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7E815F-B64C-4B31-9084-FFA63E6598D8}"/>
              </a:ext>
            </a:extLst>
          </p:cNvPr>
          <p:cNvGrpSpPr/>
          <p:nvPr/>
        </p:nvGrpSpPr>
        <p:grpSpPr>
          <a:xfrm>
            <a:off x="2671012" y="1729809"/>
            <a:ext cx="2367325" cy="1292379"/>
            <a:chOff x="2310064" y="1991545"/>
            <a:chExt cx="2367325" cy="129237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B83E6BE-B1A9-4B83-B71B-3B42988D2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138516">
              <a:off x="3851928" y="1991545"/>
              <a:ext cx="825461" cy="809924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6AA26B2-BF60-4463-91DF-6FEBFD248648}"/>
                </a:ext>
              </a:extLst>
            </p:cNvPr>
            <p:cNvCxnSpPr/>
            <p:nvPr/>
          </p:nvCxnSpPr>
          <p:spPr>
            <a:xfrm flipV="1">
              <a:off x="2310064" y="2718440"/>
              <a:ext cx="1251284" cy="5654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A0E0C84F-556F-48AE-878C-1D58222B66E2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214834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Alpha </a:t>
            </a:r>
            <a:r>
              <a:rPr lang="en-US" dirty="0" err="1"/>
              <a:t>i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onisation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95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Alpha particles are emitted by some radioactive isotopes.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move at high s</a:t>
            </a:r>
            <a:r>
              <a:rPr lang="en-US" dirty="0"/>
              <a:t>peed and can </a:t>
            </a:r>
            <a:r>
              <a:rPr lang="en-US" dirty="0" err="1"/>
              <a:t>ionise</a:t>
            </a:r>
            <a:r>
              <a:rPr lang="en-US" dirty="0"/>
              <a:t> atoms or groups of atoms.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AF22C21-6163-488A-9BF3-F2BB7BA67942}"/>
              </a:ext>
            </a:extLst>
          </p:cNvPr>
          <p:cNvGrpSpPr/>
          <p:nvPr/>
        </p:nvGrpSpPr>
        <p:grpSpPr>
          <a:xfrm>
            <a:off x="1670798" y="2341103"/>
            <a:ext cx="5766642" cy="2175794"/>
            <a:chOff x="1812643" y="2770300"/>
            <a:chExt cx="5766642" cy="21757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AB9AC7D-E310-45EF-BC22-C6596A6092E7}"/>
                </a:ext>
              </a:extLst>
            </p:cNvPr>
            <p:cNvGrpSpPr/>
            <p:nvPr/>
          </p:nvGrpSpPr>
          <p:grpSpPr>
            <a:xfrm>
              <a:off x="1812643" y="2770300"/>
              <a:ext cx="2401082" cy="2175794"/>
              <a:chOff x="1660243" y="2349000"/>
              <a:chExt cx="2401082" cy="217579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E39EDFFE-EAE1-4E43-966A-A9AC238FA482}"/>
                  </a:ext>
                </a:extLst>
              </p:cNvPr>
              <p:cNvGrpSpPr/>
              <p:nvPr/>
            </p:nvGrpSpPr>
            <p:grpSpPr>
              <a:xfrm>
                <a:off x="1660243" y="2349000"/>
                <a:ext cx="2401082" cy="2175794"/>
                <a:chOff x="1660243" y="2349000"/>
                <a:chExt cx="2401082" cy="2175794"/>
              </a:xfrm>
            </p:grpSpPr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1786FA22-E8EB-42D7-83E9-8DAD6EFFBC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2738" y="3421766"/>
                  <a:ext cx="1141897" cy="98837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BD9EB7B1-BC0D-49D5-AA71-B643CC9673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5188293" flipH="1">
                  <a:off x="1658086" y="4297646"/>
                  <a:ext cx="229305" cy="224992"/>
                </a:xfrm>
                <a:prstGeom prst="rect">
                  <a:avLst/>
                </a:prstGeom>
              </p:spPr>
            </p:pic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F50E892A-ECAF-424B-B3C7-7418FF1921FB}"/>
                    </a:ext>
                  </a:extLst>
                </p:cNvPr>
                <p:cNvSpPr/>
                <p:nvPr/>
              </p:nvSpPr>
              <p:spPr>
                <a:xfrm>
                  <a:off x="2981325" y="2349000"/>
                  <a:ext cx="1080000" cy="108000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>
                  <a:softEdge rad="63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E2B6BA5-7426-47D9-95CC-C7F504B89E6F}"/>
                  </a:ext>
                </a:extLst>
              </p:cNvPr>
              <p:cNvSpPr txBox="1"/>
              <p:nvPr/>
            </p:nvSpPr>
            <p:spPr>
              <a:xfrm>
                <a:off x="3164137" y="2596612"/>
                <a:ext cx="7143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Ar</a:t>
                </a:r>
                <a:endParaRPr lang="en-GB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AEC0221-8DD6-4DE2-877A-1BAA6AB92F1A}"/>
                </a:ext>
              </a:extLst>
            </p:cNvPr>
            <p:cNvGrpSpPr/>
            <p:nvPr/>
          </p:nvGrpSpPr>
          <p:grpSpPr>
            <a:xfrm>
              <a:off x="6138862" y="2770300"/>
              <a:ext cx="1440423" cy="1080000"/>
              <a:chOff x="6633867" y="2876574"/>
              <a:chExt cx="1440423" cy="1080000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3C75C98-66DD-4F7C-84C1-F05DAA9D88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188293" flipH="1">
                <a:off x="7847141" y="3051420"/>
                <a:ext cx="229305" cy="224992"/>
              </a:xfrm>
              <a:prstGeom prst="rect">
                <a:avLst/>
              </a:prstGeom>
            </p:spPr>
          </p:pic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05F1D10-66B5-4A88-B6CC-725996A338CE}"/>
                  </a:ext>
                </a:extLst>
              </p:cNvPr>
              <p:cNvSpPr/>
              <p:nvPr/>
            </p:nvSpPr>
            <p:spPr>
              <a:xfrm>
                <a:off x="6633867" y="2876574"/>
                <a:ext cx="1080000" cy="1080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2447275-773F-4DC1-8E33-E68D28A6F119}"/>
                  </a:ext>
                </a:extLst>
              </p:cNvPr>
              <p:cNvSpPr txBox="1"/>
              <p:nvPr/>
            </p:nvSpPr>
            <p:spPr>
              <a:xfrm>
                <a:off x="6725273" y="3136612"/>
                <a:ext cx="98859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Ar</a:t>
                </a:r>
                <a:r>
                  <a:rPr lang="en-GB" sz="3200" b="1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+</a:t>
                </a:r>
              </a:p>
            </p:txBody>
          </p:sp>
        </p:grp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C0A05FA3-8605-4DF4-8650-4CBA94627BA5}"/>
                </a:ext>
              </a:extLst>
            </p:cNvPr>
            <p:cNvSpPr/>
            <p:nvPr/>
          </p:nvSpPr>
          <p:spPr>
            <a:xfrm>
              <a:off x="4937771" y="3017911"/>
              <a:ext cx="477044" cy="584775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06307923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295</TotalTime>
  <Words>4176</Words>
  <Application>Microsoft Office PowerPoint</Application>
  <PresentationFormat>On-screen Show (4:3)</PresentationFormat>
  <Paragraphs>521</Paragraphs>
  <Slides>34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Arial Black</vt:lpstr>
      <vt:lpstr>Calibri</vt:lpstr>
      <vt:lpstr>Calibri Light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2022-01-28T09:26:21Z</dcterms:created>
  <dcterms:modified xsi:type="dcterms:W3CDTF">2022-01-28T16:23:19Z</dcterms:modified>
</cp:coreProperties>
</file>